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92" r:id="rId3"/>
    <p:sldId id="257" r:id="rId4"/>
    <p:sldId id="270" r:id="rId5"/>
    <p:sldId id="291" r:id="rId6"/>
    <p:sldId id="279" r:id="rId7"/>
    <p:sldId id="266" r:id="rId8"/>
    <p:sldId id="276" r:id="rId9"/>
    <p:sldId id="262" r:id="rId10"/>
    <p:sldId id="275" r:id="rId11"/>
    <p:sldId id="277" r:id="rId12"/>
    <p:sldId id="280" r:id="rId13"/>
    <p:sldId id="281" r:id="rId14"/>
    <p:sldId id="282" r:id="rId15"/>
    <p:sldId id="278" r:id="rId16"/>
    <p:sldId id="286" r:id="rId17"/>
    <p:sldId id="293" r:id="rId18"/>
    <p:sldId id="283" r:id="rId19"/>
    <p:sldId id="285" r:id="rId20"/>
    <p:sldId id="284" r:id="rId21"/>
    <p:sldId id="287" r:id="rId22"/>
    <p:sldId id="288" r:id="rId23"/>
    <p:sldId id="289" r:id="rId24"/>
    <p:sldId id="290" r:id="rId25"/>
    <p:sldId id="29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2895" autoAdjust="0"/>
  </p:normalViewPr>
  <p:slideViewPr>
    <p:cSldViewPr snapToGrid="0">
      <p:cViewPr>
        <p:scale>
          <a:sx n="66" d="100"/>
          <a:sy n="66" d="100"/>
        </p:scale>
        <p:origin x="-7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A1065-9542-4C71-AFC2-71967F32497A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0C7F4-758F-427F-B6A9-766B06185E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9156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C7F4-758F-427F-B6A9-766B06185E5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80696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Bike analogy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C7F4-758F-427F-B6A9-766B06185E5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42004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From</a:t>
            </a:r>
            <a:r>
              <a:rPr lang="en-GB" baseline="0" dirty="0" smtClean="0"/>
              <a:t> conscious to s</a:t>
            </a:r>
            <a:r>
              <a:rPr lang="en-GB" dirty="0" smtClean="0"/>
              <a:t>ubconscious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C7F4-758F-427F-B6A9-766B06185E5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05592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Exaggerated differences</a:t>
            </a:r>
            <a:r>
              <a:rPr lang="en-GB" baseline="0" dirty="0" smtClean="0"/>
              <a:t> in teenage brains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C7F4-758F-427F-B6A9-766B06185E5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139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People with damage to their frontal lobes tend to:</a:t>
            </a:r>
          </a:p>
          <a:p>
            <a:r>
              <a:rPr lang="en-GB" dirty="0" smtClean="0"/>
              <a:t>Over-react</a:t>
            </a:r>
          </a:p>
          <a:p>
            <a:r>
              <a:rPr lang="en-GB" dirty="0" smtClean="0"/>
              <a:t>Make inappropriate comments</a:t>
            </a:r>
          </a:p>
          <a:p>
            <a:r>
              <a:rPr lang="en-GB" dirty="0" smtClean="0"/>
              <a:t>Struggle</a:t>
            </a:r>
            <a:r>
              <a:rPr lang="en-GB" baseline="0" dirty="0" smtClean="0"/>
              <a:t> to plan</a:t>
            </a:r>
          </a:p>
          <a:p>
            <a:r>
              <a:rPr lang="en-GB" baseline="0" dirty="0" smtClean="0"/>
              <a:t>Fail to grasp the moral to a story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C7F4-758F-427F-B6A9-766B06185E5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82932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7% population verbal processing</a:t>
            </a:r>
            <a:r>
              <a:rPr lang="en-GB" baseline="0" dirty="0" smtClean="0"/>
              <a:t> in right side of brain</a:t>
            </a:r>
            <a:endParaRPr lang="en-GB" dirty="0" smtClean="0"/>
          </a:p>
          <a:p>
            <a:r>
              <a:rPr lang="en-GB" dirty="0" smtClean="0"/>
              <a:t>In left-handers, verbal</a:t>
            </a:r>
            <a:r>
              <a:rPr lang="en-GB" baseline="0" dirty="0" smtClean="0"/>
              <a:t> processing in both sides of brain for most</a:t>
            </a:r>
          </a:p>
          <a:p>
            <a:r>
              <a:rPr lang="en-GB" dirty="0" smtClean="0"/>
              <a:t>Right hemisphere approximates, left hemisphere calculates so Maths requires both sides of the brain</a:t>
            </a:r>
          </a:p>
          <a:p>
            <a:r>
              <a:rPr lang="en-GB" dirty="0" smtClean="0"/>
              <a:t>People</a:t>
            </a:r>
            <a:r>
              <a:rPr lang="en-GB" baseline="0" dirty="0" smtClean="0"/>
              <a:t> with no right hemisphere not devoid of creativity</a:t>
            </a:r>
          </a:p>
          <a:p>
            <a:r>
              <a:rPr lang="en-GB" baseline="0" dirty="0" smtClean="0"/>
              <a:t>People with no left hemisphere can be analytical and some can produce language</a:t>
            </a:r>
          </a:p>
          <a:p>
            <a:r>
              <a:rPr lang="en-GB" baseline="0" dirty="0" smtClean="0"/>
              <a:t>You are not left or right brain dominant – everyone uses both sides</a:t>
            </a:r>
          </a:p>
          <a:p>
            <a:r>
              <a:rPr lang="en-GB" baseline="0" dirty="0" smtClean="0"/>
              <a:t>Lateralized chicks – peck seed from between pebbles and also spot a predator – could not do both and got worse at pecking seeds</a:t>
            </a:r>
          </a:p>
          <a:p>
            <a:r>
              <a:rPr lang="en-GB" baseline="0" dirty="0" smtClean="0"/>
              <a:t>The myth can be self-fulfilling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C7F4-758F-427F-B6A9-766B06185E5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62114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Usually cut to treat severe epilepsy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C7F4-758F-427F-B6A9-766B06185E5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4886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Douglas Nichols,</a:t>
            </a:r>
            <a:r>
              <a:rPr lang="en-GB" baseline="0" dirty="0" smtClean="0"/>
              <a:t> 2016</a:t>
            </a:r>
          </a:p>
          <a:p>
            <a:r>
              <a:rPr lang="en-GB" baseline="0" dirty="0" smtClean="0"/>
              <a:t>Virtual Belfry simulator: “More than one person thought it was easier to ring by listening than by watching. Several said that they were able to see </a:t>
            </a:r>
            <a:r>
              <a:rPr lang="en-GB" baseline="0" dirty="0" err="1" smtClean="0"/>
              <a:t>ropesight</a:t>
            </a:r>
            <a:r>
              <a:rPr lang="en-GB" baseline="0" dirty="0" smtClean="0"/>
              <a:t>, or the pattern in the ropes.”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C7F4-758F-427F-B6A9-766B06185E5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8402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Look, listen and do</a:t>
            </a:r>
            <a:br>
              <a:rPr lang="en-GB" dirty="0" smtClean="0"/>
            </a:br>
            <a:r>
              <a:rPr lang="en-GB" dirty="0" smtClean="0"/>
              <a:t>The ‘art’ of teaching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jenny </a:t>
            </a:r>
            <a:r>
              <a:rPr lang="en-GB" dirty="0" err="1" smtClean="0"/>
              <a:t>wynn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472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29491"/>
            <a:ext cx="12192000" cy="51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29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Hemisphere dominance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sz="2400" dirty="0" smtClean="0"/>
              <a:t>Take a whole-brain approach:</a:t>
            </a:r>
          </a:p>
          <a:p>
            <a:pPr lvl="1"/>
            <a:r>
              <a:rPr lang="en-GB" sz="2400" dirty="0" err="1" smtClean="0"/>
              <a:t>Anaolgies</a:t>
            </a:r>
            <a:endParaRPr lang="en-GB" sz="2400" dirty="0" smtClean="0"/>
          </a:p>
          <a:p>
            <a:pPr lvl="1"/>
            <a:r>
              <a:rPr lang="en-GB" sz="2400" dirty="0" err="1" smtClean="0"/>
              <a:t>Metaphores</a:t>
            </a:r>
            <a:endParaRPr lang="en-GB" sz="2400" dirty="0" smtClean="0"/>
          </a:p>
          <a:p>
            <a:pPr lvl="1"/>
            <a:r>
              <a:rPr lang="en-GB" sz="2400" dirty="0" smtClean="0"/>
              <a:t>Visuals</a:t>
            </a:r>
          </a:p>
          <a:p>
            <a:pPr lvl="1"/>
            <a:r>
              <a:rPr lang="en-GB" sz="2400" dirty="0" smtClean="0"/>
              <a:t>Role play</a:t>
            </a:r>
            <a:endParaRPr lang="en-GB" sz="2400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9036" y="3392756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7192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083" y="703985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Experiential learning</a:t>
            </a:r>
            <a:br>
              <a:rPr lang="en-GB" dirty="0" smtClean="0"/>
            </a:br>
            <a:r>
              <a:rPr lang="en-GB" dirty="0" smtClean="0"/>
              <a:t>Kolb, D. (1980)</a:t>
            </a:r>
            <a:endParaRPr lang="en-GB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14098" y="2191430"/>
            <a:ext cx="3600450" cy="522288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Concrete experiment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58697" y="2599253"/>
            <a:ext cx="0" cy="357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530591" y="4144860"/>
            <a:ext cx="5256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Content Placeholder 2"/>
          <p:cNvSpPr txBox="1">
            <a:spLocks/>
          </p:cNvSpPr>
          <p:nvPr/>
        </p:nvSpPr>
        <p:spPr bwMode="auto">
          <a:xfrm>
            <a:off x="4054723" y="6005967"/>
            <a:ext cx="46085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47688" indent="-200025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785813" indent="-182563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023938" indent="-182563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279525" indent="-182563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7367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1939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6511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1083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GB" altLang="en-US" sz="2400" dirty="0"/>
              <a:t>Abstract conceptualisation</a:t>
            </a:r>
          </a:p>
        </p:txBody>
      </p:sp>
      <p:sp>
        <p:nvSpPr>
          <p:cNvPr id="11271" name="Content Placeholder 2"/>
          <p:cNvSpPr txBox="1">
            <a:spLocks/>
          </p:cNvSpPr>
          <p:nvPr/>
        </p:nvSpPr>
        <p:spPr bwMode="auto">
          <a:xfrm>
            <a:off x="1962193" y="3692279"/>
            <a:ext cx="3600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47688" indent="-200025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785813" indent="-182563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023938" indent="-182563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279525" indent="-182563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7367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1939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6511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1083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GB" altLang="en-US" sz="2400" dirty="0"/>
              <a:t>Active experimentation</a:t>
            </a:r>
          </a:p>
        </p:txBody>
      </p:sp>
      <p:sp>
        <p:nvSpPr>
          <p:cNvPr id="11272" name="Content Placeholder 2"/>
          <p:cNvSpPr txBox="1">
            <a:spLocks/>
          </p:cNvSpPr>
          <p:nvPr/>
        </p:nvSpPr>
        <p:spPr bwMode="auto">
          <a:xfrm>
            <a:off x="6475413" y="3692279"/>
            <a:ext cx="3600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47688" indent="-200025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785813" indent="-182563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023938" indent="-182563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279525" indent="-182563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7367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1939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6511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1083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buFont typeface="Wingdings 2" panose="05020102010507070707" pitchFamily="18" charset="2"/>
              <a:buNone/>
            </a:pPr>
            <a:r>
              <a:rPr lang="en-GB" altLang="en-US" sz="2400" dirty="0"/>
              <a:t>Reflective observation</a:t>
            </a:r>
          </a:p>
        </p:txBody>
      </p:sp>
      <p:sp>
        <p:nvSpPr>
          <p:cNvPr id="11275" name="TextBox 15"/>
          <p:cNvSpPr txBox="1">
            <a:spLocks noChangeArrowheads="1"/>
          </p:cNvSpPr>
          <p:nvPr/>
        </p:nvSpPr>
        <p:spPr bwMode="auto">
          <a:xfrm>
            <a:off x="7096961" y="2874994"/>
            <a:ext cx="1017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6000" dirty="0"/>
              <a:t>1</a:t>
            </a:r>
          </a:p>
        </p:txBody>
      </p:sp>
      <p:sp>
        <p:nvSpPr>
          <p:cNvPr id="11276" name="TextBox 16"/>
          <p:cNvSpPr txBox="1">
            <a:spLocks noChangeArrowheads="1"/>
          </p:cNvSpPr>
          <p:nvPr/>
        </p:nvSpPr>
        <p:spPr bwMode="auto">
          <a:xfrm>
            <a:off x="7113415" y="4652861"/>
            <a:ext cx="1019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6000" dirty="0"/>
              <a:t>2</a:t>
            </a:r>
          </a:p>
        </p:txBody>
      </p:sp>
      <p:sp>
        <p:nvSpPr>
          <p:cNvPr id="11277" name="TextBox 17"/>
          <p:cNvSpPr txBox="1">
            <a:spLocks noChangeArrowheads="1"/>
          </p:cNvSpPr>
          <p:nvPr/>
        </p:nvSpPr>
        <p:spPr bwMode="auto">
          <a:xfrm>
            <a:off x="4662004" y="4683022"/>
            <a:ext cx="1019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6000" dirty="0"/>
              <a:t>3</a:t>
            </a:r>
          </a:p>
        </p:txBody>
      </p:sp>
      <p:sp>
        <p:nvSpPr>
          <p:cNvPr id="11278" name="TextBox 18"/>
          <p:cNvSpPr txBox="1">
            <a:spLocks noChangeArrowheads="1"/>
          </p:cNvSpPr>
          <p:nvPr/>
        </p:nvSpPr>
        <p:spPr bwMode="auto">
          <a:xfrm>
            <a:off x="4545055" y="2875850"/>
            <a:ext cx="1017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6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931334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53" y="624919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Learner typologies</a:t>
            </a:r>
            <a:endParaRPr lang="en-GB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027238" y="2418403"/>
            <a:ext cx="8183562" cy="4187825"/>
          </a:xfrm>
        </p:spPr>
        <p:txBody>
          <a:bodyPr>
            <a:normAutofit/>
          </a:bodyPr>
          <a:lstStyle/>
          <a:p>
            <a:pPr marL="514350" indent="-514350">
              <a:buFont typeface="Verdana" panose="020B0604030504040204" pitchFamily="34" charset="0"/>
              <a:buAutoNum type="arabicPeriod"/>
            </a:pPr>
            <a:endParaRPr lang="en-GB" altLang="en-US" sz="2400" dirty="0" smtClean="0"/>
          </a:p>
          <a:p>
            <a:pPr marL="514350" indent="-514350">
              <a:buFont typeface="Verdana" panose="020B0604030504040204" pitchFamily="34" charset="0"/>
              <a:buAutoNum type="arabicPeriod"/>
            </a:pPr>
            <a:r>
              <a:rPr lang="en-GB" altLang="en-US" sz="2400" dirty="0" smtClean="0"/>
              <a:t>Why?			Reflectors</a:t>
            </a:r>
          </a:p>
          <a:p>
            <a:pPr marL="514350" indent="-514350">
              <a:buFont typeface="Verdana" panose="020B0604030504040204" pitchFamily="34" charset="0"/>
              <a:buAutoNum type="arabicPeriod"/>
            </a:pPr>
            <a:endParaRPr lang="en-GB" altLang="en-US" sz="2400" dirty="0" smtClean="0"/>
          </a:p>
          <a:p>
            <a:pPr marL="514350" indent="-514350">
              <a:buFont typeface="Verdana" panose="020B0604030504040204" pitchFamily="34" charset="0"/>
              <a:buAutoNum type="arabicPeriod"/>
            </a:pPr>
            <a:r>
              <a:rPr lang="en-GB" altLang="en-US" sz="2400" dirty="0" smtClean="0"/>
              <a:t>What?		Theorists</a:t>
            </a:r>
          </a:p>
          <a:p>
            <a:pPr marL="514350" indent="-514350">
              <a:buFont typeface="Verdana" panose="020B0604030504040204" pitchFamily="34" charset="0"/>
              <a:buAutoNum type="arabicPeriod"/>
            </a:pPr>
            <a:endParaRPr lang="en-GB" altLang="en-US" sz="2400" dirty="0" smtClean="0"/>
          </a:p>
          <a:p>
            <a:pPr marL="514350" indent="-514350">
              <a:buFont typeface="Verdana" panose="020B0604030504040204" pitchFamily="34" charset="0"/>
              <a:buAutoNum type="arabicPeriod"/>
            </a:pPr>
            <a:r>
              <a:rPr lang="en-GB" altLang="en-US" sz="2400" dirty="0" smtClean="0"/>
              <a:t>How?			Pragmatists</a:t>
            </a:r>
          </a:p>
          <a:p>
            <a:pPr marL="514350" indent="-514350">
              <a:buFont typeface="Verdana" panose="020B0604030504040204" pitchFamily="34" charset="0"/>
              <a:buAutoNum type="arabicPeriod"/>
            </a:pPr>
            <a:endParaRPr lang="en-GB" altLang="en-US" sz="2400" dirty="0" smtClean="0"/>
          </a:p>
          <a:p>
            <a:pPr marL="514350" indent="-514350">
              <a:buFont typeface="Verdana" panose="020B0604030504040204" pitchFamily="34" charset="0"/>
              <a:buAutoNum type="arabicPeriod"/>
            </a:pPr>
            <a:r>
              <a:rPr lang="en-GB" altLang="en-US" sz="2400" dirty="0" smtClean="0"/>
              <a:t> If?			Activists</a:t>
            </a:r>
          </a:p>
        </p:txBody>
      </p:sp>
    </p:spTree>
    <p:extLst>
      <p:ext uri="{BB962C8B-B14F-4D97-AF65-F5344CB8AC3E}">
        <p14:creationId xmlns:p14="http://schemas.microsoft.com/office/powerpoint/2010/main" xmlns="" val="3024160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578" y="660545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Teaching typologies</a:t>
            </a:r>
            <a:endParaRPr lang="en-GB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670978" y="2346326"/>
            <a:ext cx="8183562" cy="4187825"/>
          </a:xfrm>
        </p:spPr>
        <p:txBody>
          <a:bodyPr/>
          <a:lstStyle/>
          <a:p>
            <a:pPr marL="514350" indent="-514350">
              <a:buFont typeface="Verdana" panose="020B0604030504040204" pitchFamily="34" charset="0"/>
              <a:buAutoNum type="arabicPeriod"/>
            </a:pPr>
            <a:endParaRPr lang="en-GB" altLang="en-US" dirty="0" smtClean="0"/>
          </a:p>
          <a:p>
            <a:pPr marL="514350" indent="-514350">
              <a:buFont typeface="Verdana" panose="020B0604030504040204" pitchFamily="34" charset="0"/>
              <a:buAutoNum type="arabicPeriod"/>
            </a:pPr>
            <a:r>
              <a:rPr lang="en-GB" altLang="en-US" sz="2400" dirty="0" smtClean="0"/>
              <a:t>Facilitator</a:t>
            </a:r>
          </a:p>
          <a:p>
            <a:pPr marL="514350" indent="-514350">
              <a:buFont typeface="Verdana" panose="020B0604030504040204" pitchFamily="34" charset="0"/>
              <a:buAutoNum type="arabicPeriod"/>
            </a:pPr>
            <a:endParaRPr lang="en-GB" altLang="en-US" sz="2400" dirty="0" smtClean="0"/>
          </a:p>
          <a:p>
            <a:pPr marL="514350" indent="-514350">
              <a:buFont typeface="Verdana" panose="020B0604030504040204" pitchFamily="34" charset="0"/>
              <a:buAutoNum type="arabicPeriod"/>
            </a:pPr>
            <a:r>
              <a:rPr lang="en-GB" altLang="en-US" sz="2400" dirty="0" smtClean="0"/>
              <a:t>Transmitter</a:t>
            </a:r>
          </a:p>
          <a:p>
            <a:pPr marL="514350" indent="-514350">
              <a:buFont typeface="Verdana" panose="020B0604030504040204" pitchFamily="34" charset="0"/>
              <a:buAutoNum type="arabicPeriod"/>
            </a:pPr>
            <a:endParaRPr lang="en-GB" altLang="en-US" sz="2400" dirty="0" smtClean="0"/>
          </a:p>
          <a:p>
            <a:pPr marL="514350" indent="-514350">
              <a:buFont typeface="Verdana" panose="020B0604030504040204" pitchFamily="34" charset="0"/>
              <a:buAutoNum type="arabicPeriod"/>
            </a:pPr>
            <a:r>
              <a:rPr lang="en-GB" altLang="en-US" sz="2400" dirty="0" smtClean="0"/>
              <a:t>Manager</a:t>
            </a:r>
          </a:p>
          <a:p>
            <a:pPr marL="514350" indent="-514350">
              <a:buFont typeface="Verdana" panose="020B0604030504040204" pitchFamily="34" charset="0"/>
              <a:buAutoNum type="arabicPeriod"/>
            </a:pPr>
            <a:endParaRPr lang="en-GB" altLang="en-US" sz="2400" dirty="0" smtClean="0"/>
          </a:p>
          <a:p>
            <a:pPr marL="514350" indent="-514350">
              <a:buFont typeface="Verdana" panose="020B0604030504040204" pitchFamily="34" charset="0"/>
              <a:buAutoNum type="arabicPeriod"/>
            </a:pPr>
            <a:r>
              <a:rPr lang="en-GB" altLang="en-US" sz="2400" dirty="0" smtClean="0"/>
              <a:t>Colleague</a:t>
            </a: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1504" y="3588204"/>
            <a:ext cx="3014662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40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659864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VAK or VARK</a:t>
            </a:r>
            <a:br>
              <a:rPr lang="en-GB" dirty="0" smtClean="0"/>
            </a:br>
            <a:r>
              <a:rPr lang="en-GB" dirty="0" err="1" smtClean="0"/>
              <a:t>Flemming</a:t>
            </a:r>
            <a:r>
              <a:rPr lang="en-GB" dirty="0" smtClean="0"/>
              <a:t> N. (1987)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8299814"/>
              </p:ext>
            </p:extLst>
          </p:nvPr>
        </p:nvGraphicFramePr>
        <p:xfrm>
          <a:off x="2198687" y="3375026"/>
          <a:ext cx="5159376" cy="1828800"/>
        </p:xfrm>
        <a:graphic>
          <a:graphicData uri="http://schemas.openxmlformats.org/drawingml/2006/table">
            <a:tbl>
              <a:tblPr/>
              <a:tblGrid>
                <a:gridCol w="2579688"/>
                <a:gridCol w="2579688"/>
              </a:tblGrid>
              <a:tr h="0">
                <a:tc>
                  <a:txBody>
                    <a:bodyPr/>
                    <a:lstStyle/>
                    <a:p>
                      <a:r>
                        <a:rPr lang="en-GB" b="1" dirty="0"/>
                        <a:t>Visual</a:t>
                      </a:r>
                    </a:p>
                  </a:txBody>
                  <a:tcPr marL="91415" marR="91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Auditory</a:t>
                      </a:r>
                    </a:p>
                  </a:txBody>
                  <a:tcPr marL="91415" marR="91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Picture</a:t>
                      </a:r>
                    </a:p>
                  </a:txBody>
                  <a:tcPr marL="91415" marR="91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Listening</a:t>
                      </a:r>
                    </a:p>
                  </a:txBody>
                  <a:tcPr marL="91415" marR="91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Shape</a:t>
                      </a:r>
                    </a:p>
                  </a:txBody>
                  <a:tcPr marL="91415" marR="91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Rhythms</a:t>
                      </a:r>
                    </a:p>
                  </a:txBody>
                  <a:tcPr marL="91415" marR="91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Sculpture</a:t>
                      </a:r>
                    </a:p>
                  </a:txBody>
                  <a:tcPr marL="91415" marR="91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Tone</a:t>
                      </a:r>
                    </a:p>
                  </a:txBody>
                  <a:tcPr marL="91415" marR="91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Paintings</a:t>
                      </a:r>
                    </a:p>
                  </a:txBody>
                  <a:tcPr marL="91415" marR="91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Chants</a:t>
                      </a:r>
                    </a:p>
                  </a:txBody>
                  <a:tcPr marL="91415" marR="91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5615867"/>
              </p:ext>
            </p:extLst>
          </p:nvPr>
        </p:nvGraphicFramePr>
        <p:xfrm>
          <a:off x="7052253" y="3363728"/>
          <a:ext cx="2727325" cy="1828800"/>
        </p:xfrm>
        <a:graphic>
          <a:graphicData uri="http://schemas.openxmlformats.org/drawingml/2006/table">
            <a:tbl>
              <a:tblPr/>
              <a:tblGrid>
                <a:gridCol w="2727325"/>
              </a:tblGrid>
              <a:tr h="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Kinaesthetic</a:t>
                      </a:r>
                      <a:endParaRPr lang="en-GB" b="1" dirty="0"/>
                    </a:p>
                  </a:txBody>
                  <a:tcPr marL="91422" marR="914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Making</a:t>
                      </a:r>
                      <a:endParaRPr lang="en-GB" dirty="0"/>
                    </a:p>
                  </a:txBody>
                  <a:tcPr marL="91422" marR="914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Touching</a:t>
                      </a:r>
                      <a:endParaRPr lang="en-GB" dirty="0"/>
                    </a:p>
                  </a:txBody>
                  <a:tcPr marL="91422" marR="914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Doing</a:t>
                      </a:r>
                      <a:endParaRPr lang="en-GB" dirty="0"/>
                    </a:p>
                  </a:txBody>
                  <a:tcPr marL="91422" marR="914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Acting</a:t>
                      </a:r>
                      <a:endParaRPr lang="en-GB" dirty="0"/>
                    </a:p>
                  </a:txBody>
                  <a:tcPr marL="91422" marR="914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43313" y="5910078"/>
            <a:ext cx="67691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Reading/writing</a:t>
            </a:r>
          </a:p>
        </p:txBody>
      </p:sp>
      <p:pic>
        <p:nvPicPr>
          <p:cNvPr id="1435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373" y="2023878"/>
            <a:ext cx="13398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8208" y="2002569"/>
            <a:ext cx="1435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7863" y="1635827"/>
            <a:ext cx="13462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5036" y="5118082"/>
            <a:ext cx="15906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21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Quiz time</a:t>
            </a:r>
          </a:p>
          <a:p>
            <a:r>
              <a:rPr lang="en-GB" sz="2400" dirty="0" smtClean="0"/>
              <a:t>Are you V, A or K?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9131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Nationally….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Visual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r>
              <a:rPr lang="en-GB" sz="3600" dirty="0" smtClean="0"/>
              <a:t>29%</a:t>
            </a:r>
            <a:endParaRPr lang="en-GB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Auditory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sz="3600" dirty="0" smtClean="0"/>
              <a:t>34%</a:t>
            </a:r>
            <a:endParaRPr lang="en-GB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GB" dirty="0" smtClean="0"/>
              <a:t>Kinaesthetic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algn="ctr"/>
            <a:r>
              <a:rPr lang="en-GB" sz="3600" dirty="0" smtClean="0"/>
              <a:t>37%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40036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54" y="648670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Multiple intelligences</a:t>
            </a:r>
            <a:br>
              <a:rPr lang="en-GB" dirty="0" smtClean="0"/>
            </a:br>
            <a:r>
              <a:rPr lang="en-GB" dirty="0" smtClean="0"/>
              <a:t>Gardener H. (1993)</a:t>
            </a:r>
            <a:endParaRPr lang="en-GB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730355" y="2670175"/>
            <a:ext cx="8183562" cy="4187825"/>
          </a:xfrm>
        </p:spPr>
        <p:txBody>
          <a:bodyPr/>
          <a:lstStyle/>
          <a:p>
            <a:r>
              <a:rPr lang="en-GB" altLang="en-US" dirty="0" smtClean="0"/>
              <a:t>Verbal – linguistic</a:t>
            </a:r>
          </a:p>
          <a:p>
            <a:r>
              <a:rPr lang="en-GB" altLang="en-US" dirty="0" smtClean="0"/>
              <a:t>Logical – mathematical</a:t>
            </a:r>
          </a:p>
          <a:p>
            <a:r>
              <a:rPr lang="en-GB" altLang="en-US" dirty="0" smtClean="0"/>
              <a:t>Visual – spatial</a:t>
            </a:r>
          </a:p>
          <a:p>
            <a:r>
              <a:rPr lang="en-GB" altLang="en-US" dirty="0" smtClean="0"/>
              <a:t>Bodily – kinaesthetic</a:t>
            </a:r>
          </a:p>
          <a:p>
            <a:r>
              <a:rPr lang="en-GB" altLang="en-US" dirty="0" smtClean="0"/>
              <a:t>Interpersonal</a:t>
            </a:r>
          </a:p>
          <a:p>
            <a:r>
              <a:rPr lang="en-GB" altLang="en-US" dirty="0" smtClean="0"/>
              <a:t>Intrapersonal</a:t>
            </a:r>
          </a:p>
          <a:p>
            <a:r>
              <a:rPr lang="en-GB" altLang="en-US" dirty="0" smtClean="0"/>
              <a:t>Musical</a:t>
            </a:r>
          </a:p>
          <a:p>
            <a:r>
              <a:rPr lang="en-GB" altLang="en-US" dirty="0" smtClean="0"/>
              <a:t>Naturalistic (added in 1999)</a:t>
            </a:r>
          </a:p>
        </p:txBody>
      </p:sp>
    </p:spTree>
    <p:extLst>
      <p:ext uri="{BB962C8B-B14F-4D97-AF65-F5344CB8AC3E}">
        <p14:creationId xmlns:p14="http://schemas.microsoft.com/office/powerpoint/2010/main" xmlns="" val="25786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Consider each of Gardener’s intelligences and think of one way you could teach ringing to encourage someone with dominance in that particular intelligence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32216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600" dirty="0"/>
              <a:t>The mediocre teacher tells. </a:t>
            </a:r>
            <a:endParaRPr lang="en-GB" sz="3600" dirty="0" smtClean="0"/>
          </a:p>
          <a:p>
            <a:pPr marL="0" indent="0">
              <a:buNone/>
            </a:pPr>
            <a:r>
              <a:rPr lang="en-GB" sz="3600" dirty="0" smtClean="0"/>
              <a:t>The </a:t>
            </a:r>
            <a:r>
              <a:rPr lang="en-GB" sz="3600" dirty="0"/>
              <a:t>good teacher explains. </a:t>
            </a:r>
            <a:endParaRPr lang="en-GB" sz="3600" dirty="0" smtClean="0"/>
          </a:p>
          <a:p>
            <a:pPr marL="0" indent="0">
              <a:buNone/>
            </a:pPr>
            <a:r>
              <a:rPr lang="en-GB" sz="3600" dirty="0" smtClean="0"/>
              <a:t>The </a:t>
            </a:r>
            <a:r>
              <a:rPr lang="en-GB" sz="3600" dirty="0"/>
              <a:t>superior teacher demonstrates. </a:t>
            </a:r>
            <a:endParaRPr lang="en-GB" sz="3600" dirty="0" smtClean="0"/>
          </a:p>
          <a:p>
            <a:pPr marL="0" indent="0">
              <a:buNone/>
            </a:pPr>
            <a:r>
              <a:rPr lang="en-GB" sz="3600" dirty="0" smtClean="0"/>
              <a:t>The </a:t>
            </a:r>
            <a:r>
              <a:rPr lang="en-GB" sz="3600" dirty="0"/>
              <a:t>great teacher </a:t>
            </a:r>
            <a:r>
              <a:rPr lang="en-GB" sz="3600" dirty="0" smtClean="0"/>
              <a:t>inspires.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 algn="r">
              <a:buNone/>
            </a:pPr>
            <a:r>
              <a:rPr lang="en-GB" sz="2400" dirty="0" smtClean="0"/>
              <a:t>William </a:t>
            </a:r>
            <a:r>
              <a:rPr lang="en-GB" sz="2400" dirty="0"/>
              <a:t>Arthur </a:t>
            </a:r>
            <a:r>
              <a:rPr lang="en-GB" sz="2400" dirty="0" smtClean="0"/>
              <a:t>Ward</a:t>
            </a:r>
          </a:p>
          <a:p>
            <a:pPr marL="0" indent="0" algn="r">
              <a:buNone/>
            </a:pPr>
            <a:r>
              <a:rPr lang="en-GB" sz="2400" dirty="0" smtClean="0"/>
              <a:t>(1921-1994)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693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828" y="594777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Bloom’s taxonomy</a:t>
            </a:r>
            <a:endParaRPr lang="en-GB" dirty="0"/>
          </a:p>
        </p:txBody>
      </p:sp>
      <p:pic>
        <p:nvPicPr>
          <p:cNvPr id="266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78238" y="2194420"/>
            <a:ext cx="5832475" cy="4459288"/>
          </a:xfrm>
        </p:spPr>
      </p:pic>
    </p:spTree>
    <p:extLst>
      <p:ext uri="{BB962C8B-B14F-4D97-AF65-F5344CB8AC3E}">
        <p14:creationId xmlns:p14="http://schemas.microsoft.com/office/powerpoint/2010/main" xmlns="" val="27282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27" y="648670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Remember</a:t>
            </a:r>
            <a:endParaRPr lang="en-GB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932235" y="2670175"/>
            <a:ext cx="8183562" cy="4187825"/>
          </a:xfrm>
        </p:spPr>
        <p:txBody>
          <a:bodyPr>
            <a:normAutofit/>
          </a:bodyPr>
          <a:lstStyle/>
          <a:p>
            <a:r>
              <a:rPr lang="en-GB" altLang="en-US" sz="2400" dirty="0" smtClean="0"/>
              <a:t>Who is?</a:t>
            </a:r>
          </a:p>
          <a:p>
            <a:r>
              <a:rPr lang="en-GB" altLang="en-US" sz="2400" dirty="0" smtClean="0"/>
              <a:t>What is?</a:t>
            </a:r>
          </a:p>
          <a:p>
            <a:r>
              <a:rPr lang="en-GB" altLang="en-US" sz="2400" dirty="0" smtClean="0"/>
              <a:t>When is?</a:t>
            </a:r>
          </a:p>
          <a:p>
            <a:r>
              <a:rPr lang="en-GB" altLang="en-US" sz="2400" dirty="0" smtClean="0"/>
              <a:t>How much?</a:t>
            </a:r>
          </a:p>
          <a:p>
            <a:r>
              <a:rPr lang="en-GB" altLang="en-US" sz="2400" dirty="0" smtClean="0"/>
              <a:t>Give an example of?</a:t>
            </a:r>
          </a:p>
          <a:p>
            <a:r>
              <a:rPr lang="en-GB" altLang="en-US" sz="2400" dirty="0" smtClean="0"/>
              <a:t>Which?</a:t>
            </a:r>
          </a:p>
        </p:txBody>
      </p:sp>
    </p:spTree>
    <p:extLst>
      <p:ext uri="{BB962C8B-B14F-4D97-AF65-F5344CB8AC3E}">
        <p14:creationId xmlns:p14="http://schemas.microsoft.com/office/powerpoint/2010/main" xmlns="" val="31297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204" y="530226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Analyse</a:t>
            </a:r>
            <a:endParaRPr lang="en-GB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932235" y="2560907"/>
            <a:ext cx="8183562" cy="4187825"/>
          </a:xfrm>
        </p:spPr>
        <p:txBody>
          <a:bodyPr>
            <a:normAutofit/>
          </a:bodyPr>
          <a:lstStyle/>
          <a:p>
            <a:r>
              <a:rPr lang="en-GB" altLang="en-US" sz="2400" dirty="0" smtClean="0"/>
              <a:t>Why does?</a:t>
            </a:r>
          </a:p>
          <a:p>
            <a:r>
              <a:rPr lang="en-GB" altLang="en-US" sz="2400" dirty="0" smtClean="0"/>
              <a:t>How does?</a:t>
            </a:r>
          </a:p>
          <a:p>
            <a:r>
              <a:rPr lang="en-GB" altLang="en-US" sz="2400" dirty="0" smtClean="0"/>
              <a:t>Give reasons for</a:t>
            </a:r>
          </a:p>
          <a:p>
            <a:r>
              <a:rPr lang="en-GB" altLang="en-US" sz="2400" dirty="0" smtClean="0"/>
              <a:t>What causes?</a:t>
            </a:r>
          </a:p>
          <a:p>
            <a:r>
              <a:rPr lang="en-GB" altLang="en-US" sz="2400" dirty="0" smtClean="0"/>
              <a:t>What are the similarities/differences?</a:t>
            </a:r>
          </a:p>
          <a:p>
            <a:r>
              <a:rPr lang="en-GB" altLang="en-US" sz="2400" dirty="0" smtClean="0"/>
              <a:t>What is the relationship between?</a:t>
            </a:r>
          </a:p>
          <a:p>
            <a:r>
              <a:rPr lang="en-GB" altLang="en-US" sz="2400" dirty="0" smtClean="0"/>
              <a:t>What are the problems with?</a:t>
            </a:r>
          </a:p>
          <a:p>
            <a:r>
              <a:rPr lang="en-GB" altLang="en-US" sz="2400" dirty="0" smtClean="0"/>
              <a:t>What is the argument for/against?</a:t>
            </a:r>
          </a:p>
        </p:txBody>
      </p:sp>
    </p:spTree>
    <p:extLst>
      <p:ext uri="{BB962C8B-B14F-4D97-AF65-F5344CB8AC3E}">
        <p14:creationId xmlns:p14="http://schemas.microsoft.com/office/powerpoint/2010/main" xmlns="" val="9779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952" y="636795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Synthesize/Create</a:t>
            </a:r>
            <a:endParaRPr lang="en-GB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837233" y="3047796"/>
            <a:ext cx="8183562" cy="1904216"/>
          </a:xfrm>
        </p:spPr>
        <p:txBody>
          <a:bodyPr>
            <a:noAutofit/>
          </a:bodyPr>
          <a:lstStyle/>
          <a:p>
            <a:r>
              <a:rPr lang="en-GB" altLang="en-US" sz="2400" dirty="0" smtClean="0"/>
              <a:t>If…..then….?</a:t>
            </a:r>
          </a:p>
          <a:p>
            <a:r>
              <a:rPr lang="en-GB" altLang="en-US" sz="2400" dirty="0" smtClean="0"/>
              <a:t>What will happen if?</a:t>
            </a:r>
          </a:p>
          <a:p>
            <a:r>
              <a:rPr lang="en-GB" altLang="en-US" sz="2400" dirty="0" smtClean="0"/>
              <a:t>How would things be different if?</a:t>
            </a:r>
          </a:p>
          <a:p>
            <a:r>
              <a:rPr lang="en-GB" altLang="en-US" sz="2400" dirty="0" smtClean="0"/>
              <a:t>If you could….then the result would be….?</a:t>
            </a:r>
          </a:p>
        </p:txBody>
      </p:sp>
    </p:spTree>
    <p:extLst>
      <p:ext uri="{BB962C8B-B14F-4D97-AF65-F5344CB8AC3E}">
        <p14:creationId xmlns:p14="http://schemas.microsoft.com/office/powerpoint/2010/main" xmlns="" val="40284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01" y="636794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Evaluate</a:t>
            </a:r>
            <a:endParaRPr lang="en-GB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967861" y="2275899"/>
            <a:ext cx="8183562" cy="4187825"/>
          </a:xfrm>
        </p:spPr>
        <p:txBody>
          <a:bodyPr>
            <a:noAutofit/>
          </a:bodyPr>
          <a:lstStyle/>
          <a:p>
            <a:r>
              <a:rPr lang="en-GB" altLang="en-US" sz="2400" dirty="0" smtClean="0"/>
              <a:t>Good or bad?</a:t>
            </a:r>
          </a:p>
          <a:p>
            <a:r>
              <a:rPr lang="en-GB" altLang="en-US" sz="2400" dirty="0" smtClean="0"/>
              <a:t>Correct or incorrect?</a:t>
            </a:r>
          </a:p>
          <a:p>
            <a:r>
              <a:rPr lang="en-GB" altLang="en-US" sz="2400" dirty="0" smtClean="0"/>
              <a:t>Effective or ineffective?</a:t>
            </a:r>
          </a:p>
          <a:p>
            <a:r>
              <a:rPr lang="en-GB" altLang="en-US" sz="2400" dirty="0" smtClean="0"/>
              <a:t>Relevant or irrelevant?</a:t>
            </a:r>
          </a:p>
          <a:p>
            <a:r>
              <a:rPr lang="en-GB" altLang="en-US" sz="2400" dirty="0" smtClean="0"/>
              <a:t>Logical or illogical?</a:t>
            </a:r>
          </a:p>
          <a:p>
            <a:r>
              <a:rPr lang="en-GB" altLang="en-US" sz="2400" dirty="0" smtClean="0"/>
              <a:t>Applicable?</a:t>
            </a:r>
          </a:p>
          <a:p>
            <a:r>
              <a:rPr lang="en-GB" altLang="en-US" sz="2400" dirty="0" smtClean="0"/>
              <a:t>Advantages and disadvantages</a:t>
            </a:r>
          </a:p>
          <a:p>
            <a:r>
              <a:rPr lang="en-GB" altLang="en-US" sz="2400" dirty="0" smtClean="0"/>
              <a:t>Pros and cons</a:t>
            </a:r>
          </a:p>
          <a:p>
            <a:r>
              <a:rPr lang="en-GB" altLang="en-US" sz="2400" dirty="0" smtClean="0"/>
              <a:t>Agree or disagree?</a:t>
            </a:r>
          </a:p>
        </p:txBody>
      </p:sp>
    </p:spTree>
    <p:extLst>
      <p:ext uri="{BB962C8B-B14F-4D97-AF65-F5344CB8AC3E}">
        <p14:creationId xmlns:p14="http://schemas.microsoft.com/office/powerpoint/2010/main" xmlns="" val="8361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600" dirty="0" smtClean="0"/>
              <a:t>Be observant</a:t>
            </a:r>
          </a:p>
          <a:p>
            <a:r>
              <a:rPr lang="en-GB" sz="2600" dirty="0" smtClean="0"/>
              <a:t>Be adaptable</a:t>
            </a:r>
          </a:p>
          <a:p>
            <a:r>
              <a:rPr lang="en-GB" sz="2600" dirty="0" smtClean="0"/>
              <a:t>Be flexible</a:t>
            </a:r>
          </a:p>
          <a:p>
            <a:r>
              <a:rPr lang="en-GB" sz="2600" dirty="0" smtClean="0"/>
              <a:t>Be different</a:t>
            </a:r>
          </a:p>
          <a:p>
            <a:r>
              <a:rPr lang="en-GB" sz="2600" dirty="0" smtClean="0"/>
              <a:t>Be challenging</a:t>
            </a:r>
          </a:p>
          <a:p>
            <a:endParaRPr lang="en-GB" sz="2600" dirty="0"/>
          </a:p>
          <a:p>
            <a:endParaRPr lang="en-GB" sz="2600" dirty="0" smtClean="0"/>
          </a:p>
          <a:p>
            <a:pPr lvl="7"/>
            <a:r>
              <a:rPr lang="en-GB" sz="2600" dirty="0" smtClean="0"/>
              <a:t>And enjoy it!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336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 or fiction?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We are born with all of the neurons that we need and never grow any more</a:t>
            </a:r>
          </a:p>
          <a:p>
            <a:r>
              <a:rPr lang="en-GB" sz="2400" dirty="0" smtClean="0"/>
              <a:t>Almost all of the brain’s growth and development occurs before the age of 3 years</a:t>
            </a:r>
          </a:p>
          <a:p>
            <a:r>
              <a:rPr lang="en-GB" sz="2400" dirty="0" smtClean="0"/>
              <a:t>After the age of 5 years, neurons start to die</a:t>
            </a:r>
          </a:p>
          <a:p>
            <a:r>
              <a:rPr lang="en-GB" sz="2400" dirty="0" smtClean="0"/>
              <a:t>You only use 10% of your brain</a:t>
            </a:r>
          </a:p>
          <a:p>
            <a:r>
              <a:rPr lang="en-GB" sz="2400" dirty="0" smtClean="0"/>
              <a:t>Listening to Mozart makes you intelligent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12499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Synapses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4201" y="2327564"/>
            <a:ext cx="6561321" cy="45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64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Practise makes perfect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Review the basics</a:t>
            </a:r>
          </a:p>
          <a:p>
            <a:r>
              <a:rPr lang="en-GB" sz="2400" dirty="0" smtClean="0"/>
              <a:t>Re-learning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0406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32" y="663721"/>
            <a:ext cx="8183562" cy="105092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GB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theories</a:t>
            </a:r>
          </a:p>
        </p:txBody>
      </p:sp>
      <p:sp>
        <p:nvSpPr>
          <p:cNvPr id="7171" name="Rectangle 4"/>
          <p:cNvSpPr>
            <a:spLocks noGrp="1"/>
          </p:cNvSpPr>
          <p:nvPr>
            <p:ph type="body" idx="4294967295"/>
          </p:nvPr>
        </p:nvSpPr>
        <p:spPr>
          <a:xfrm>
            <a:off x="1154954" y="2841007"/>
            <a:ext cx="8761413" cy="313228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altLang="en-US" sz="2400" dirty="0" smtClean="0"/>
              <a:t>Hemisphere dominance – </a:t>
            </a:r>
            <a:r>
              <a:rPr lang="en-GB" altLang="en-US" sz="2400" dirty="0" err="1" smtClean="0"/>
              <a:t>Harnad</a:t>
            </a:r>
            <a:r>
              <a:rPr lang="en-GB" altLang="en-US" sz="2400" dirty="0" smtClean="0"/>
              <a:t>, S. (1977)</a:t>
            </a:r>
          </a:p>
          <a:p>
            <a:pPr eaLnBrk="1" hangingPunct="1"/>
            <a:endParaRPr lang="en-GB" altLang="en-US" sz="2400" dirty="0" smtClean="0"/>
          </a:p>
          <a:p>
            <a:pPr eaLnBrk="1" hangingPunct="1"/>
            <a:r>
              <a:rPr lang="en-GB" altLang="en-US" sz="2400" dirty="0" smtClean="0"/>
              <a:t>Experiential learning – Kolb, D. (1980)</a:t>
            </a:r>
          </a:p>
          <a:p>
            <a:pPr eaLnBrk="1" hangingPunct="1"/>
            <a:endParaRPr lang="en-GB" altLang="en-US" sz="2400" dirty="0" smtClean="0"/>
          </a:p>
          <a:p>
            <a:pPr eaLnBrk="1" hangingPunct="1"/>
            <a:r>
              <a:rPr lang="en-GB" altLang="en-US" sz="2400" dirty="0" smtClean="0"/>
              <a:t>VAK or VARK – </a:t>
            </a:r>
            <a:r>
              <a:rPr lang="en-GB" altLang="en-US" sz="2400" dirty="0" err="1" smtClean="0"/>
              <a:t>Flemming</a:t>
            </a:r>
            <a:r>
              <a:rPr lang="en-GB" altLang="en-US" sz="2400" dirty="0" smtClean="0"/>
              <a:t>, N. (1987)</a:t>
            </a:r>
          </a:p>
          <a:p>
            <a:pPr eaLnBrk="1" hangingPunct="1"/>
            <a:endParaRPr lang="en-GB" altLang="en-US" sz="2400" dirty="0" smtClean="0"/>
          </a:p>
          <a:p>
            <a:pPr eaLnBrk="1" hangingPunct="1"/>
            <a:r>
              <a:rPr lang="en-GB" altLang="en-US" sz="2400" dirty="0" smtClean="0"/>
              <a:t>Multiple intelligences – Gardner, H. (1993)</a:t>
            </a:r>
          </a:p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1585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Male or female brain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963555"/>
          </a:xfrm>
        </p:spPr>
        <p:txBody>
          <a:bodyPr>
            <a:normAutofit fontScale="77500" lnSpcReduction="20000"/>
          </a:bodyPr>
          <a:lstStyle/>
          <a:p>
            <a:r>
              <a:rPr lang="en-GB" sz="2600" dirty="0" smtClean="0"/>
              <a:t>Larger in women:</a:t>
            </a:r>
          </a:p>
          <a:p>
            <a:pPr lvl="1"/>
            <a:r>
              <a:rPr lang="en-GB" sz="2300" dirty="0" smtClean="0"/>
              <a:t>Frontal lobe – decision making</a:t>
            </a:r>
          </a:p>
          <a:p>
            <a:pPr lvl="1"/>
            <a:r>
              <a:rPr lang="en-GB" sz="2300" dirty="0" smtClean="0"/>
              <a:t>Limbic cortex – regulates emotion</a:t>
            </a:r>
          </a:p>
          <a:p>
            <a:pPr lvl="1"/>
            <a:r>
              <a:rPr lang="en-GB" sz="2300" dirty="0"/>
              <a:t>Corpus </a:t>
            </a:r>
            <a:r>
              <a:rPr lang="en-GB" sz="2300" dirty="0" smtClean="0"/>
              <a:t>callosum – membrane joining right and left hemisphere – possibly linked to multi-tasking</a:t>
            </a:r>
            <a:endParaRPr lang="en-GB" sz="2300" dirty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pPr indent="-285750"/>
            <a:r>
              <a:rPr lang="en-GB" sz="2600" dirty="0" smtClean="0"/>
              <a:t>Larger in men:</a:t>
            </a:r>
          </a:p>
          <a:p>
            <a:pPr lvl="1"/>
            <a:r>
              <a:rPr lang="en-GB" sz="2300" dirty="0" smtClean="0"/>
              <a:t>Parietal cortex – spatial perception</a:t>
            </a:r>
          </a:p>
          <a:p>
            <a:pPr lvl="1"/>
            <a:r>
              <a:rPr lang="en-GB" sz="2300" dirty="0" err="1" smtClean="0"/>
              <a:t>Amyygdala</a:t>
            </a:r>
            <a:r>
              <a:rPr lang="en-GB" sz="2300" dirty="0" smtClean="0"/>
              <a:t> – emotional memory</a:t>
            </a:r>
          </a:p>
          <a:p>
            <a:pPr lvl="1"/>
            <a:endParaRPr lang="en-GB" sz="2300" dirty="0"/>
          </a:p>
          <a:p>
            <a:pPr marL="0" indent="0">
              <a:buNone/>
            </a:pPr>
            <a:r>
              <a:rPr lang="en-GB" sz="2300" dirty="0" smtClean="0"/>
              <a:t>Average intelligence exactly the same!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824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Regions of the brain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7954" y="2603500"/>
            <a:ext cx="4620405" cy="3416300"/>
          </a:xfrm>
        </p:spPr>
      </p:pic>
    </p:spTree>
    <p:extLst>
      <p:ext uri="{BB962C8B-B14F-4D97-AF65-F5344CB8AC3E}">
        <p14:creationId xmlns:p14="http://schemas.microsoft.com/office/powerpoint/2010/main" xmlns="" val="2474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Left brain vs right brain</a:t>
            </a:r>
            <a:br>
              <a:rPr lang="en-GB" dirty="0" smtClean="0"/>
            </a:br>
            <a:r>
              <a:rPr lang="en-GB" dirty="0" err="1" smtClean="0"/>
              <a:t>Harnad</a:t>
            </a:r>
            <a:r>
              <a:rPr lang="en-GB" dirty="0" smtClean="0"/>
              <a:t>, S. (1977)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Left brain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GB" altLang="en-US" dirty="0" smtClean="0"/>
              <a:t>Verbal processing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altLang="en-US" dirty="0" smtClean="0"/>
              <a:t>Logical</a:t>
            </a:r>
            <a:endParaRPr lang="en-GB" altLang="en-US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altLang="en-US" dirty="0"/>
              <a:t>Sequential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altLang="en-US" dirty="0"/>
              <a:t>Rational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altLang="en-US" dirty="0"/>
              <a:t>Analytical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altLang="en-US" dirty="0"/>
              <a:t>Objective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altLang="en-US" dirty="0"/>
              <a:t>Looks at parts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Right brain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GB" altLang="en-US" dirty="0" smtClean="0"/>
              <a:t>Creativity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altLang="en-US" dirty="0" smtClean="0"/>
              <a:t>Random</a:t>
            </a:r>
            <a:endParaRPr lang="en-GB" altLang="en-US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altLang="en-US" dirty="0"/>
              <a:t>Intuitive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altLang="en-US" dirty="0"/>
              <a:t>Holistic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altLang="en-US" dirty="0"/>
              <a:t>Synthesizing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altLang="en-US" dirty="0"/>
              <a:t>Subjective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altLang="en-US" dirty="0"/>
              <a:t>Looks at wholes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138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679</Words>
  <Application>Microsoft Office PowerPoint</Application>
  <PresentationFormat>Custom</PresentationFormat>
  <Paragraphs>206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Ion Boardroom</vt:lpstr>
      <vt:lpstr>Look, listen and do The ‘art’ of teaching</vt:lpstr>
      <vt:lpstr>Slide 2</vt:lpstr>
      <vt:lpstr>Fact or fiction?</vt:lpstr>
      <vt:lpstr>Synapses</vt:lpstr>
      <vt:lpstr>Practise makes perfect</vt:lpstr>
      <vt:lpstr>The theories</vt:lpstr>
      <vt:lpstr>Male or female brain</vt:lpstr>
      <vt:lpstr>Regions of the brain</vt:lpstr>
      <vt:lpstr>Left brain vs right brain Harnad, S. (1977)</vt:lpstr>
      <vt:lpstr>Slide 10</vt:lpstr>
      <vt:lpstr>Hemisphere dominance</vt:lpstr>
      <vt:lpstr>Experiential learning Kolb, D. (1980)</vt:lpstr>
      <vt:lpstr>Learner typologies</vt:lpstr>
      <vt:lpstr>Teaching typologies</vt:lpstr>
      <vt:lpstr>VAK or VARK Flemming N. (1987)</vt:lpstr>
      <vt:lpstr>Task</vt:lpstr>
      <vt:lpstr>Nationally….</vt:lpstr>
      <vt:lpstr>Multiple intelligences Gardener H. (1993)</vt:lpstr>
      <vt:lpstr>Task</vt:lpstr>
      <vt:lpstr>Bloom’s taxonomy</vt:lpstr>
      <vt:lpstr>Remember</vt:lpstr>
      <vt:lpstr>Analyse</vt:lpstr>
      <vt:lpstr>Synthesize/Create</vt:lpstr>
      <vt:lpstr>Evaluate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Learning Brain</dc:title>
  <dc:creator>Jenny Wynn</dc:creator>
  <cp:lastModifiedBy>Lesley</cp:lastModifiedBy>
  <cp:revision>58</cp:revision>
  <dcterms:created xsi:type="dcterms:W3CDTF">2015-08-31T21:22:02Z</dcterms:created>
  <dcterms:modified xsi:type="dcterms:W3CDTF">2016-04-26T14:10:26Z</dcterms:modified>
</cp:coreProperties>
</file>