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88163" cy="10020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2FDCBEF-3515-4E6F-A787-B4355962AB72}" type="datetimeFigureOut">
              <a:rPr lang="en-GB"/>
              <a:pPr/>
              <a:t>10/01/2013</a:t>
            </a:fld>
            <a:endParaRPr lang="en-GB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5806C69-08A8-477B-9FA3-59A58C3BCEF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F29F3-2AAE-455A-9FEB-94E59C6D6C14}" type="datetimeFigureOut">
              <a:rPr lang="en-GB"/>
              <a:pPr>
                <a:defRPr/>
              </a:pPr>
              <a:t>10/01/2013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7CDED-825B-4223-B5B3-C5E0DB2EA2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06ED5-E25B-44F4-BD3E-9B62376F1C9E}" type="datetimeFigureOut">
              <a:rPr lang="en-GB"/>
              <a:pPr>
                <a:defRPr/>
              </a:pPr>
              <a:t>10/01/2013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BF297-BB27-412A-A350-24B2F30DE5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F1059-53A6-443E-B84B-6A91D38F7E0B}" type="datetimeFigureOut">
              <a:rPr lang="en-GB"/>
              <a:pPr>
                <a:defRPr/>
              </a:pPr>
              <a:t>10/01/2013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4879-EF03-4819-B8AE-AFA553043F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61515-AB01-4787-8BB4-531D0F5656E7}" type="datetimeFigureOut">
              <a:rPr lang="en-GB"/>
              <a:pPr>
                <a:defRPr/>
              </a:pPr>
              <a:t>10/01/2013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1D0B5-96B8-4C2C-A981-2F375BFF68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79CF2-A6A5-4217-BC44-9B22F59B7D15}" type="datetimeFigureOut">
              <a:rPr lang="en-GB"/>
              <a:pPr>
                <a:defRPr/>
              </a:pPr>
              <a:t>10/01/2013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50AF6-EC72-44AD-834B-D700E25E31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33A5A-106E-4E49-937E-44D196748924}" type="datetimeFigureOut">
              <a:rPr lang="en-GB"/>
              <a:pPr>
                <a:defRPr/>
              </a:pPr>
              <a:t>10/01/2013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187D5-8A2A-4D56-BA9B-3CF0011111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AE01E-8483-46A5-B1CE-A5A047921768}" type="datetimeFigureOut">
              <a:rPr lang="en-GB"/>
              <a:pPr>
                <a:defRPr/>
              </a:pPr>
              <a:t>10/01/2013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87D73-F248-45C8-A114-4A43579D03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8042F-DB01-4002-B924-86642EE76BF3}" type="datetimeFigureOut">
              <a:rPr lang="en-GB"/>
              <a:pPr>
                <a:defRPr/>
              </a:pPr>
              <a:t>10/01/2013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C4AB2-8003-4144-8A59-8148C43DDC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61D16-BDBF-4D24-BDCA-FBEE09500A62}" type="datetimeFigureOut">
              <a:rPr lang="en-GB"/>
              <a:pPr>
                <a:defRPr/>
              </a:pPr>
              <a:t>10/01/2013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7C0EC-E243-43A4-AAEA-2A9B05041E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522F6-5A97-4E43-8DFB-3DE7FA4E055A}" type="datetimeFigureOut">
              <a:rPr lang="en-GB"/>
              <a:pPr>
                <a:defRPr/>
              </a:pPr>
              <a:t>10/01/2013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AABFF-D96F-4174-BF6C-DAAB2750D8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8E2D0-0F69-40FA-BB39-67E7322A9904}" type="datetimeFigureOut">
              <a:rPr lang="en-GB"/>
              <a:pPr>
                <a:defRPr/>
              </a:pPr>
              <a:t>10/01/2013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1D589-CEE9-48C7-AEF5-EBEA0A32C6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404BBA-36C9-4B2F-A3D8-54074ED7E228}" type="datetimeFigureOut">
              <a:rPr lang="en-GB"/>
              <a:pPr>
                <a:defRPr/>
              </a:pPr>
              <a:t>10/01/2013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7CB1E3-0B7C-4CA2-BB4E-7BE9666D16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116013" y="1989138"/>
            <a:ext cx="7127875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>
                <a:latin typeface="Calibri" pitchFamily="34" charset="0"/>
              </a:rPr>
              <a:t>Our Goal</a:t>
            </a:r>
            <a:r>
              <a:rPr lang="en-GB" sz="2000">
                <a:latin typeface="Calibri" pitchFamily="34" charset="0"/>
              </a:rPr>
              <a:t>   ….. </a:t>
            </a:r>
            <a:r>
              <a:rPr lang="en-GB" sz="2000" i="1">
                <a:latin typeface="Calibri" pitchFamily="34" charset="0"/>
              </a:rPr>
              <a:t>We wish to be seen as</a:t>
            </a:r>
            <a:r>
              <a:rPr lang="en-GB" sz="2000">
                <a:latin typeface="Calibri" pitchFamily="34" charset="0"/>
              </a:rPr>
              <a:t> ……</a:t>
            </a:r>
          </a:p>
          <a:p>
            <a:endParaRPr lang="en-GB" sz="2000">
              <a:latin typeface="Calibri" pitchFamily="34" charset="0"/>
            </a:endParaRPr>
          </a:p>
          <a:p>
            <a:r>
              <a:rPr lang="en-GB" sz="2000">
                <a:latin typeface="Calibri" pitchFamily="34" charset="0"/>
              </a:rPr>
              <a:t>Professional    - Quality Teaching and Schemes</a:t>
            </a:r>
          </a:p>
          <a:p>
            <a:r>
              <a:rPr lang="en-GB" sz="2000">
                <a:latin typeface="Calibri" pitchFamily="34" charset="0"/>
              </a:rPr>
              <a:t>Safety Conscious</a:t>
            </a:r>
          </a:p>
          <a:p>
            <a:r>
              <a:rPr lang="en-GB" sz="2000">
                <a:latin typeface="Calibri" pitchFamily="34" charset="0"/>
              </a:rPr>
              <a:t>Providing an excellent grounding in the basics – and beyond</a:t>
            </a:r>
          </a:p>
          <a:p>
            <a:r>
              <a:rPr lang="en-GB" sz="2000">
                <a:latin typeface="Calibri" pitchFamily="34" charset="0"/>
              </a:rPr>
              <a:t>Encouraging - Inspiring – Motivational</a:t>
            </a:r>
          </a:p>
          <a:p>
            <a:r>
              <a:rPr lang="en-GB" sz="2000">
                <a:latin typeface="Calibri" pitchFamily="34" charset="0"/>
              </a:rPr>
              <a:t>Setting the Standard –the  example of how it should be done</a:t>
            </a:r>
          </a:p>
          <a:p>
            <a:r>
              <a:rPr lang="en-GB" sz="2000">
                <a:latin typeface="Calibri" pitchFamily="34" charset="0"/>
              </a:rPr>
              <a:t>Giving the opportunity for continuous learning – seminars, meetings and exchanges of ideas</a:t>
            </a:r>
          </a:p>
          <a:p>
            <a:r>
              <a:rPr lang="en-GB" sz="2000">
                <a:latin typeface="Calibri" pitchFamily="34" charset="0"/>
              </a:rPr>
              <a:t>Encouraging regular planned teaching &amp; progression with clear goals</a:t>
            </a:r>
          </a:p>
          <a:p>
            <a:r>
              <a:rPr lang="en-GB" sz="2000">
                <a:latin typeface="Calibri" pitchFamily="34" charset="0"/>
              </a:rPr>
              <a:t>Being valued by members &amp; recognised by others</a:t>
            </a:r>
          </a:p>
          <a:p>
            <a:r>
              <a:rPr lang="en-GB" sz="2000">
                <a:latin typeface="Calibri" pitchFamily="34" charset="0"/>
              </a:rPr>
              <a:t>Developing centres of learning</a:t>
            </a:r>
          </a:p>
        </p:txBody>
      </p:sp>
      <p:pic>
        <p:nvPicPr>
          <p:cNvPr id="13315" name="Picture 3" descr="C:\Users\User\Documents\ART\BELL ARTlogoSMA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333375"/>
            <a:ext cx="54006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68313" y="1844675"/>
            <a:ext cx="8135937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i="1">
                <a:latin typeface="Calibri" pitchFamily="34" charset="0"/>
              </a:rPr>
              <a:t>Code of Practice for ART Members.</a:t>
            </a:r>
            <a:endParaRPr lang="en-GB">
              <a:latin typeface="Calibri" pitchFamily="34" charset="0"/>
            </a:endParaRPr>
          </a:p>
          <a:p>
            <a:r>
              <a:rPr lang="en-GB" b="1" i="1">
                <a:latin typeface="Calibri" pitchFamily="34" charset="0"/>
              </a:rPr>
              <a:t> </a:t>
            </a:r>
            <a:endParaRPr lang="en-GB">
              <a:latin typeface="Calibri" pitchFamily="34" charset="0"/>
            </a:endParaRPr>
          </a:p>
          <a:p>
            <a:r>
              <a:rPr lang="en-GB" b="1">
                <a:latin typeface="Calibri" pitchFamily="34" charset="0"/>
              </a:rPr>
              <a:t>We will:-</a:t>
            </a:r>
            <a:endParaRPr lang="en-GB">
              <a:latin typeface="Calibri" pitchFamily="34" charset="0"/>
            </a:endParaRPr>
          </a:p>
          <a:p>
            <a:r>
              <a:rPr lang="en-GB">
                <a:latin typeface="Calibri" pitchFamily="34" charset="0"/>
              </a:rPr>
              <a:t> </a:t>
            </a:r>
          </a:p>
          <a:p>
            <a:r>
              <a:rPr lang="en-GB">
                <a:latin typeface="Calibri" pitchFamily="34" charset="0"/>
              </a:rPr>
              <a:t>Ensure that we consider Safety issues at all times, advising learners of risks and teaching in a safe way.</a:t>
            </a:r>
          </a:p>
          <a:p>
            <a:endParaRPr lang="en-GB">
              <a:latin typeface="Calibri" pitchFamily="34" charset="0"/>
            </a:endParaRPr>
          </a:p>
          <a:p>
            <a:r>
              <a:rPr lang="en-GB">
                <a:latin typeface="Calibri" pitchFamily="34" charset="0"/>
              </a:rPr>
              <a:t>Continue to learn and develop our teaching skills </a:t>
            </a:r>
          </a:p>
          <a:p>
            <a:r>
              <a:rPr lang="en-GB">
                <a:latin typeface="Calibri" pitchFamily="34" charset="0"/>
              </a:rPr>
              <a:t>Always use the techniques of skill development</a:t>
            </a:r>
            <a:r>
              <a:rPr lang="en-GB" b="1">
                <a:latin typeface="Calibri" pitchFamily="34" charset="0"/>
              </a:rPr>
              <a:t>.</a:t>
            </a:r>
            <a:r>
              <a:rPr lang="en-GB">
                <a:latin typeface="Calibri" pitchFamily="34" charset="0"/>
              </a:rPr>
              <a:t>  </a:t>
            </a:r>
          </a:p>
          <a:p>
            <a:r>
              <a:rPr lang="en-GB">
                <a:latin typeface="Calibri" pitchFamily="34" charset="0"/>
              </a:rPr>
              <a:t>Approach all teaching in a professional way</a:t>
            </a:r>
          </a:p>
          <a:p>
            <a:r>
              <a:rPr lang="en-GB">
                <a:latin typeface="Calibri" pitchFamily="34" charset="0"/>
              </a:rPr>
              <a:t>Log all new learners on Moodle </a:t>
            </a:r>
          </a:p>
          <a:p>
            <a:r>
              <a:rPr lang="en-GB">
                <a:latin typeface="Calibri" pitchFamily="34" charset="0"/>
              </a:rPr>
              <a:t>Ensure all trainees follow the ‘Learning the Ropes’ system </a:t>
            </a:r>
          </a:p>
          <a:p>
            <a:r>
              <a:rPr lang="en-GB">
                <a:latin typeface="Calibri" pitchFamily="34" charset="0"/>
              </a:rPr>
              <a:t>Contribute to Group teaching schemes where possible</a:t>
            </a:r>
          </a:p>
          <a:p>
            <a:endParaRPr lang="en-GB">
              <a:latin typeface="Calibri" pitchFamily="34" charset="0"/>
            </a:endParaRPr>
          </a:p>
          <a:p>
            <a:r>
              <a:rPr lang="en-GB">
                <a:latin typeface="Calibri" pitchFamily="34" charset="0"/>
              </a:rPr>
              <a:t>Be an ambassador to teaching change ringing</a:t>
            </a:r>
          </a:p>
        </p:txBody>
      </p:sp>
      <p:pic>
        <p:nvPicPr>
          <p:cNvPr id="14339" name="Picture 3" descr="C:\Users\User\Documents\ART\BELL ARTlogoSMA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333375"/>
            <a:ext cx="54006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1536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H &amp; S Code of Practice</a:t>
            </a:r>
          </a:p>
          <a:p>
            <a:r>
              <a:rPr lang="en-GB" smtClean="0"/>
              <a:t>Safety Tips</a:t>
            </a:r>
          </a:p>
          <a:p>
            <a:r>
              <a:rPr lang="en-GB" smtClean="0"/>
              <a:t>Trips &amp; overnight stays – supervision </a:t>
            </a:r>
          </a:p>
          <a:p>
            <a:r>
              <a:rPr lang="en-GB" smtClean="0"/>
              <a:t>Risk assessments</a:t>
            </a:r>
          </a:p>
          <a:p>
            <a:r>
              <a:rPr lang="en-GB" smtClean="0"/>
              <a:t>Accident report form</a:t>
            </a:r>
          </a:p>
          <a:p>
            <a:pPr lvl="1"/>
            <a:r>
              <a:rPr lang="en-GB" smtClean="0"/>
              <a:t>Accidents with ringing &amp; teaching do happen – so does litigation….  We should behave and be seen to behave in a professional way.</a:t>
            </a:r>
          </a:p>
          <a:p>
            <a:pPr lvl="1"/>
            <a:endParaRPr lang="en-GB" smtClean="0"/>
          </a:p>
        </p:txBody>
      </p:sp>
      <p:pic>
        <p:nvPicPr>
          <p:cNvPr id="15363" name="Picture 2" descr="C:\Users\User\Documents\ART\BELL ARTlogoSMA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333375"/>
            <a:ext cx="54006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Safeguarding Policy &amp; code of Practice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Training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Organising events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Photography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Anti- Bullying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Permission to ring form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GB" dirty="0" smtClean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CRB checks for all members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GB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GB" dirty="0"/>
          </a:p>
        </p:txBody>
      </p:sp>
      <p:pic>
        <p:nvPicPr>
          <p:cNvPr id="16387" name="Picture 2" descr="C:\Users\User\Documents\ART\BELL ARTlogoSMA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333375"/>
            <a:ext cx="54006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endParaRPr lang="en-GB" smtClean="0"/>
          </a:p>
          <a:p>
            <a:r>
              <a:rPr lang="en-GB" smtClean="0"/>
              <a:t>Liability insurance Cover for all </a:t>
            </a:r>
            <a:r>
              <a:rPr lang="en-GB" b="1" smtClean="0"/>
              <a:t>Members</a:t>
            </a:r>
            <a:r>
              <a:rPr lang="en-GB" smtClean="0"/>
              <a:t> of ART.</a:t>
            </a:r>
          </a:p>
          <a:p>
            <a:r>
              <a:rPr lang="en-GB" smtClean="0"/>
              <a:t>Policy and terms on Moodle</a:t>
            </a:r>
          </a:p>
        </p:txBody>
      </p:sp>
      <p:pic>
        <p:nvPicPr>
          <p:cNvPr id="17411" name="Picture 3" descr="C:\Users\User\Documents\ART\BELL ARTlogoSMA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333375"/>
            <a:ext cx="540067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r>
              <a:rPr lang="en-GB" sz="1800" b="1" smtClean="0"/>
              <a:t>As an organisation the NSPCC recommends we have:-</a:t>
            </a:r>
          </a:p>
          <a:p>
            <a:pPr lvl="1"/>
            <a:r>
              <a:rPr lang="en-GB" sz="2000" smtClean="0"/>
              <a:t>A Child protection Policy &amp; procedure</a:t>
            </a:r>
          </a:p>
          <a:p>
            <a:pPr lvl="1"/>
            <a:r>
              <a:rPr lang="en-GB" sz="2000" smtClean="0"/>
              <a:t>A Named person to deal with allegations or concerns</a:t>
            </a:r>
          </a:p>
          <a:p>
            <a:pPr lvl="1"/>
            <a:r>
              <a:rPr lang="en-GB" sz="2000" smtClean="0"/>
              <a:t>A Rigorous recruitment and selection process for volunteers</a:t>
            </a:r>
          </a:p>
          <a:p>
            <a:pPr lvl="1"/>
            <a:r>
              <a:rPr lang="en-GB" sz="2000" smtClean="0"/>
              <a:t>A written code of behaviour</a:t>
            </a:r>
          </a:p>
          <a:p>
            <a:pPr lvl="1"/>
            <a:r>
              <a:rPr lang="en-GB" sz="2000" smtClean="0"/>
              <a:t>A Training plan for Safeguarding and H&amp;S</a:t>
            </a:r>
          </a:p>
          <a:p>
            <a:pPr lvl="1"/>
            <a:r>
              <a:rPr lang="en-GB" sz="2000" smtClean="0"/>
              <a:t>A whistle blowing policy</a:t>
            </a:r>
          </a:p>
          <a:p>
            <a:pPr lvl="1"/>
            <a:r>
              <a:rPr lang="en-GB" sz="2000" smtClean="0"/>
              <a:t>Information for young people and parents and where to go for help</a:t>
            </a:r>
          </a:p>
          <a:p>
            <a:pPr lvl="1"/>
            <a:r>
              <a:rPr lang="en-GB" sz="2000" smtClean="0"/>
              <a:t>A protective culture </a:t>
            </a:r>
          </a:p>
          <a:p>
            <a:pPr lvl="1"/>
            <a:r>
              <a:rPr lang="en-GB" sz="2000" smtClean="0"/>
              <a:t>Guidance for trips , technology, photographs web sites etc.</a:t>
            </a:r>
          </a:p>
          <a:p>
            <a:pPr lvl="1"/>
            <a:r>
              <a:rPr lang="en-GB" sz="2000" smtClean="0"/>
              <a:t>Policies on Bullying and H &amp; S .</a:t>
            </a:r>
          </a:p>
          <a:p>
            <a:pPr lvl="1"/>
            <a:r>
              <a:rPr lang="en-GB" sz="2000" smtClean="0"/>
              <a:t>Processes for complaints and disciplinary action.</a:t>
            </a:r>
          </a:p>
          <a:p>
            <a:endParaRPr lang="en-GB" sz="1800" smtClean="0"/>
          </a:p>
        </p:txBody>
      </p:sp>
      <p:pic>
        <p:nvPicPr>
          <p:cNvPr id="18435" name="Picture 3" descr="C:\Users\User\Documents\ART\BELL ARTlogoSMA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333375"/>
            <a:ext cx="540067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392112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/>
              <a:t>Youth Groups – our Future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Don’t not do </a:t>
            </a:r>
            <a:r>
              <a:rPr lang="en-GB" smtClean="0"/>
              <a:t>it!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GB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Learn how to deal with the issues presented to us in c21. Accept them and get on with it! 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GB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Think about parents expectations – you have to meet them!</a:t>
            </a:r>
            <a:endParaRPr lang="en-GB" dirty="0"/>
          </a:p>
        </p:txBody>
      </p:sp>
      <p:pic>
        <p:nvPicPr>
          <p:cNvPr id="19459" name="Picture 3" descr="C:\Users\User\Documents\ART\BELL ARTlogoSMA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333375"/>
            <a:ext cx="5400675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334</Words>
  <Application>Microsoft Office PowerPoint</Application>
  <PresentationFormat>On-screen Show (4:3)</PresentationFormat>
  <Paragraphs>61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Arial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Pip Penney</cp:lastModifiedBy>
  <cp:revision>11</cp:revision>
  <cp:lastPrinted>2013-01-09T08:14:26Z</cp:lastPrinted>
  <dcterms:created xsi:type="dcterms:W3CDTF">2013-01-09T07:37:06Z</dcterms:created>
  <dcterms:modified xsi:type="dcterms:W3CDTF">2013-01-10T10:36:17Z</dcterms:modified>
</cp:coreProperties>
</file>