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2" r:id="rId4"/>
    <p:sldId id="267" r:id="rId5"/>
    <p:sldId id="265" r:id="rId6"/>
    <p:sldId id="268" r:id="rId7"/>
    <p:sldId id="269" r:id="rId8"/>
    <p:sldId id="270" r:id="rId9"/>
    <p:sldId id="271" r:id="rId10"/>
    <p:sldId id="279" r:id="rId11"/>
    <p:sldId id="272" r:id="rId12"/>
    <p:sldId id="260" r:id="rId13"/>
    <p:sldId id="257" r:id="rId14"/>
    <p:sldId id="264" r:id="rId15"/>
    <p:sldId id="274" r:id="rId16"/>
    <p:sldId id="266" r:id="rId17"/>
    <p:sldId id="259" r:id="rId18"/>
    <p:sldId id="277" r:id="rId19"/>
    <p:sldId id="258" r:id="rId20"/>
    <p:sldId id="278" r:id="rId21"/>
    <p:sldId id="276" r:id="rId22"/>
    <p:sldId id="275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>
        <p:scale>
          <a:sx n="77" d="100"/>
          <a:sy n="77" d="100"/>
        </p:scale>
        <p:origin x="-106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5745A-E3C6-4F80-B13E-09FF30142B8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853E93B9-A317-4B05-88A4-E459C97E549B}">
      <dgm:prSet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Church</a:t>
          </a:r>
        </a:p>
      </dgm:t>
    </dgm:pt>
    <dgm:pt modelId="{A8E00510-EA24-418D-BC3D-2F02D6973A66}" type="parTrans" cxnId="{91235104-085A-4CDE-AD9F-036992E689BE}">
      <dgm:prSet/>
      <dgm:spPr/>
      <dgm:t>
        <a:bodyPr/>
        <a:lstStyle/>
        <a:p>
          <a:endParaRPr lang="en-GB"/>
        </a:p>
      </dgm:t>
    </dgm:pt>
    <dgm:pt modelId="{6CDF75E8-5F8D-4DBA-8F80-65EF4CBD30BF}" type="sibTrans" cxnId="{91235104-085A-4CDE-AD9F-036992E689BE}">
      <dgm:prSet/>
      <dgm:spPr/>
      <dgm:t>
        <a:bodyPr/>
        <a:lstStyle/>
        <a:p>
          <a:endParaRPr lang="en-GB"/>
        </a:p>
      </dgm:t>
    </dgm:pt>
    <dgm:pt modelId="{9BD67C7C-5D23-42E6-AEEC-7E3B82162AA5}">
      <dgm:prSet/>
      <dgm:spPr>
        <a:solidFill>
          <a:schemeClr val="accent6">
            <a:lumMod val="75000"/>
            <a:alpha val="56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Bellringers</a:t>
          </a:r>
          <a:endParaRPr kumimoji="0" lang="en-GB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ECA3AD0-5104-4482-828D-0A64FC6D6B4D}" type="parTrans" cxnId="{2B68256C-0A09-4CEB-B1BA-A3043062B60B}">
      <dgm:prSet/>
      <dgm:spPr/>
      <dgm:t>
        <a:bodyPr/>
        <a:lstStyle/>
        <a:p>
          <a:endParaRPr lang="en-GB"/>
        </a:p>
      </dgm:t>
    </dgm:pt>
    <dgm:pt modelId="{AB288402-E2EE-458C-9A32-5A63D0B6DCB4}" type="sibTrans" cxnId="{2B68256C-0A09-4CEB-B1BA-A3043062B60B}">
      <dgm:prSet/>
      <dgm:spPr/>
      <dgm:t>
        <a:bodyPr/>
        <a:lstStyle/>
        <a:p>
          <a:endParaRPr lang="en-GB"/>
        </a:p>
      </dgm:t>
    </dgm:pt>
    <dgm:pt modelId="{AB9F6703-9E15-4305-8A6C-4775CE81E150}">
      <dgm:prSet/>
      <dgm:spPr>
        <a:solidFill>
          <a:schemeClr val="tx2">
            <a:lumMod val="5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Community</a:t>
          </a:r>
        </a:p>
      </dgm:t>
    </dgm:pt>
    <dgm:pt modelId="{591B9B7A-2017-4015-B8BE-1292E1C09668}" type="parTrans" cxnId="{0F0E8A33-48CC-470F-8F8B-58261A3C4DE1}">
      <dgm:prSet/>
      <dgm:spPr/>
      <dgm:t>
        <a:bodyPr/>
        <a:lstStyle/>
        <a:p>
          <a:endParaRPr lang="en-GB"/>
        </a:p>
      </dgm:t>
    </dgm:pt>
    <dgm:pt modelId="{E5B43503-439F-49FA-8C05-6F992CF05676}" type="sibTrans" cxnId="{0F0E8A33-48CC-470F-8F8B-58261A3C4DE1}">
      <dgm:prSet/>
      <dgm:spPr/>
      <dgm:t>
        <a:bodyPr/>
        <a:lstStyle/>
        <a:p>
          <a:endParaRPr lang="en-GB"/>
        </a:p>
      </dgm:t>
    </dgm:pt>
    <dgm:pt modelId="{40511565-E796-4DD6-A034-84957DB8A246}" type="pres">
      <dgm:prSet presAssocID="{D195745A-E3C6-4F80-B13E-09FF30142B8F}" presName="compositeShape" presStyleCnt="0">
        <dgm:presLayoutVars>
          <dgm:chMax val="7"/>
          <dgm:dir/>
          <dgm:resizeHandles val="exact"/>
        </dgm:presLayoutVars>
      </dgm:prSet>
      <dgm:spPr/>
    </dgm:pt>
    <dgm:pt modelId="{670AD039-4AA1-4DC7-B4DA-D26520AC02D0}" type="pres">
      <dgm:prSet presAssocID="{853E93B9-A317-4B05-88A4-E459C97E549B}" presName="circ1" presStyleLbl="vennNode1" presStyleIdx="0" presStyleCnt="3"/>
      <dgm:spPr/>
      <dgm:t>
        <a:bodyPr/>
        <a:lstStyle/>
        <a:p>
          <a:endParaRPr lang="en-GB"/>
        </a:p>
      </dgm:t>
    </dgm:pt>
    <dgm:pt modelId="{2CF8086C-7046-4CA5-8287-0CD49CC577D1}" type="pres">
      <dgm:prSet presAssocID="{853E93B9-A317-4B05-88A4-E459C97E54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3BBEB-D422-455B-908C-34670B0DC74B}" type="pres">
      <dgm:prSet presAssocID="{9BD67C7C-5D23-42E6-AEEC-7E3B82162AA5}" presName="circ2" presStyleLbl="vennNode1" presStyleIdx="1" presStyleCnt="3" custLinFactNeighborX="658" custLinFactNeighborY="2761"/>
      <dgm:spPr/>
      <dgm:t>
        <a:bodyPr/>
        <a:lstStyle/>
        <a:p>
          <a:endParaRPr lang="en-GB"/>
        </a:p>
      </dgm:t>
    </dgm:pt>
    <dgm:pt modelId="{81FEB7E3-05F5-45CF-95B3-2E9E0C78C0F9}" type="pres">
      <dgm:prSet presAssocID="{9BD67C7C-5D23-42E6-AEEC-7E3B82162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1E48E-71BC-475C-B471-A41E341D9D1B}" type="pres">
      <dgm:prSet presAssocID="{AB9F6703-9E15-4305-8A6C-4775CE81E150}" presName="circ3" presStyleLbl="vennNode1" presStyleIdx="2" presStyleCnt="3"/>
      <dgm:spPr/>
      <dgm:t>
        <a:bodyPr/>
        <a:lstStyle/>
        <a:p>
          <a:endParaRPr lang="en-GB"/>
        </a:p>
      </dgm:t>
    </dgm:pt>
    <dgm:pt modelId="{BFFC9305-32E2-479A-B72A-D06FA6093A5F}" type="pres">
      <dgm:prSet presAssocID="{AB9F6703-9E15-4305-8A6C-4775CE81E15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538A30-6B8A-4326-BB7E-D7368105E651}" type="presOf" srcId="{AB9F6703-9E15-4305-8A6C-4775CE81E150}" destId="{BFFC9305-32E2-479A-B72A-D06FA6093A5F}" srcOrd="1" destOrd="0" presId="urn:microsoft.com/office/officeart/2005/8/layout/venn1"/>
    <dgm:cxn modelId="{09FCE02A-F88A-4558-9646-F8EE3D45C4AB}" type="presOf" srcId="{853E93B9-A317-4B05-88A4-E459C97E549B}" destId="{670AD039-4AA1-4DC7-B4DA-D26520AC02D0}" srcOrd="0" destOrd="0" presId="urn:microsoft.com/office/officeart/2005/8/layout/venn1"/>
    <dgm:cxn modelId="{0F0E8A33-48CC-470F-8F8B-58261A3C4DE1}" srcId="{D195745A-E3C6-4F80-B13E-09FF30142B8F}" destId="{AB9F6703-9E15-4305-8A6C-4775CE81E150}" srcOrd="2" destOrd="0" parTransId="{591B9B7A-2017-4015-B8BE-1292E1C09668}" sibTransId="{E5B43503-439F-49FA-8C05-6F992CF05676}"/>
    <dgm:cxn modelId="{482D40CC-7433-4C99-B2F0-2A8A4810407B}" type="presOf" srcId="{9BD67C7C-5D23-42E6-AEEC-7E3B82162AA5}" destId="{82F3BBEB-D422-455B-908C-34670B0DC74B}" srcOrd="0" destOrd="0" presId="urn:microsoft.com/office/officeart/2005/8/layout/venn1"/>
    <dgm:cxn modelId="{40060089-8376-423F-9C53-645093CCC950}" type="presOf" srcId="{D195745A-E3C6-4F80-B13E-09FF30142B8F}" destId="{40511565-E796-4DD6-A034-84957DB8A246}" srcOrd="0" destOrd="0" presId="urn:microsoft.com/office/officeart/2005/8/layout/venn1"/>
    <dgm:cxn modelId="{CC75506D-CB24-41D7-8385-B7915AA1F761}" type="presOf" srcId="{9BD67C7C-5D23-42E6-AEEC-7E3B82162AA5}" destId="{81FEB7E3-05F5-45CF-95B3-2E9E0C78C0F9}" srcOrd="1" destOrd="0" presId="urn:microsoft.com/office/officeart/2005/8/layout/venn1"/>
    <dgm:cxn modelId="{91235104-085A-4CDE-AD9F-036992E689BE}" srcId="{D195745A-E3C6-4F80-B13E-09FF30142B8F}" destId="{853E93B9-A317-4B05-88A4-E459C97E549B}" srcOrd="0" destOrd="0" parTransId="{A8E00510-EA24-418D-BC3D-2F02D6973A66}" sibTransId="{6CDF75E8-5F8D-4DBA-8F80-65EF4CBD30BF}"/>
    <dgm:cxn modelId="{2B68256C-0A09-4CEB-B1BA-A3043062B60B}" srcId="{D195745A-E3C6-4F80-B13E-09FF30142B8F}" destId="{9BD67C7C-5D23-42E6-AEEC-7E3B82162AA5}" srcOrd="1" destOrd="0" parTransId="{2ECA3AD0-5104-4482-828D-0A64FC6D6B4D}" sibTransId="{AB288402-E2EE-458C-9A32-5A63D0B6DCB4}"/>
    <dgm:cxn modelId="{27F28A7D-FB13-4E14-9E01-69CFA2910243}" type="presOf" srcId="{853E93B9-A317-4B05-88A4-E459C97E549B}" destId="{2CF8086C-7046-4CA5-8287-0CD49CC577D1}" srcOrd="1" destOrd="0" presId="urn:microsoft.com/office/officeart/2005/8/layout/venn1"/>
    <dgm:cxn modelId="{1E638650-6672-4F6C-BE96-5EB7C8990C61}" type="presOf" srcId="{AB9F6703-9E15-4305-8A6C-4775CE81E150}" destId="{0A51E48E-71BC-475C-B471-A41E341D9D1B}" srcOrd="0" destOrd="0" presId="urn:microsoft.com/office/officeart/2005/8/layout/venn1"/>
    <dgm:cxn modelId="{0525ADE7-C0A8-457E-87EC-43C48DAD858B}" type="presParOf" srcId="{40511565-E796-4DD6-A034-84957DB8A246}" destId="{670AD039-4AA1-4DC7-B4DA-D26520AC02D0}" srcOrd="0" destOrd="0" presId="urn:microsoft.com/office/officeart/2005/8/layout/venn1"/>
    <dgm:cxn modelId="{4D03AE72-1628-499E-B7BB-5163A598594A}" type="presParOf" srcId="{40511565-E796-4DD6-A034-84957DB8A246}" destId="{2CF8086C-7046-4CA5-8287-0CD49CC577D1}" srcOrd="1" destOrd="0" presId="urn:microsoft.com/office/officeart/2005/8/layout/venn1"/>
    <dgm:cxn modelId="{4A357931-F0CC-48FA-8A58-94326BF4038B}" type="presParOf" srcId="{40511565-E796-4DD6-A034-84957DB8A246}" destId="{82F3BBEB-D422-455B-908C-34670B0DC74B}" srcOrd="2" destOrd="0" presId="urn:microsoft.com/office/officeart/2005/8/layout/venn1"/>
    <dgm:cxn modelId="{691A7585-329E-4B31-B1C7-08BE0581B0A5}" type="presParOf" srcId="{40511565-E796-4DD6-A034-84957DB8A246}" destId="{81FEB7E3-05F5-45CF-95B3-2E9E0C78C0F9}" srcOrd="3" destOrd="0" presId="urn:microsoft.com/office/officeart/2005/8/layout/venn1"/>
    <dgm:cxn modelId="{9D3A12D2-2386-41F8-A91E-B42D6DC866C6}" type="presParOf" srcId="{40511565-E796-4DD6-A034-84957DB8A246}" destId="{0A51E48E-71BC-475C-B471-A41E341D9D1B}" srcOrd="4" destOrd="0" presId="urn:microsoft.com/office/officeart/2005/8/layout/venn1"/>
    <dgm:cxn modelId="{9010D32F-8883-4499-9320-9D816AB253CE}" type="presParOf" srcId="{40511565-E796-4DD6-A034-84957DB8A246}" destId="{BFFC9305-32E2-479A-B72A-D06FA6093A5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314D-4C68-407E-B105-FC5A1E63958E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0465-CA33-491F-B716-4E81856388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387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39B2-D212-4887-9B0A-6E75014DE6F8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5D32-00CD-4D42-8438-CDF3AB804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476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5D32-00CD-4D42-8438-CDF3AB8040E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A72F-EDC8-4291-8E74-69EF663AA7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9BC0-AFAE-44E6-8AC1-30F1533CD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29523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opy of BELL ARTlogo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6642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/>
              <a:t>Revitalising a Band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Making the bells ring out again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‘Cornish experiences’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rush Script MT" pitchFamily="66" charset="0"/>
              </a:rPr>
              <a:t> Brian Wood </a:t>
            </a:r>
            <a:r>
              <a:rPr lang="en-GB" sz="2000" dirty="0" smtClean="0">
                <a:latin typeface="Brush Script MT" pitchFamily="66" charset="0"/>
              </a:rPr>
              <a:t>BA (</a:t>
            </a:r>
            <a:r>
              <a:rPr lang="en-GB" sz="2000" dirty="0" err="1" smtClean="0">
                <a:latin typeface="Brush Script MT" pitchFamily="66" charset="0"/>
              </a:rPr>
              <a:t>Hons</a:t>
            </a:r>
            <a:r>
              <a:rPr lang="en-GB" sz="2000" dirty="0" smtClean="0">
                <a:latin typeface="Brush Script MT" pitchFamily="66" charset="0"/>
              </a:rPr>
              <a:t>)</a:t>
            </a:r>
            <a:endParaRPr lang="en-GB" sz="2000" dirty="0"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Support</a:t>
            </a:r>
            <a:endParaRPr lang="en-GB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On meeting current ringers I ask for help:</a:t>
            </a:r>
          </a:p>
          <a:p>
            <a:pPr>
              <a:buNone/>
            </a:pPr>
            <a:r>
              <a:rPr lang="en-GB" dirty="0" smtClean="0"/>
              <a:t>One tower ringer to attend every training session and open tower.</a:t>
            </a:r>
          </a:p>
          <a:p>
            <a:pPr>
              <a:buNone/>
            </a:pPr>
            <a:r>
              <a:rPr lang="en-GB" dirty="0" smtClean="0"/>
              <a:t>Tower responsible for tying clappers and fitting double muffles and removing for sessions.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Remember</a:t>
            </a:r>
            <a:r>
              <a:rPr lang="en-GB" dirty="0" smtClean="0"/>
              <a:t>:  </a:t>
            </a:r>
            <a:r>
              <a:rPr lang="en-GB" i="1" dirty="0" smtClean="0"/>
              <a:t>it is their Tower, </a:t>
            </a:r>
          </a:p>
          <a:p>
            <a:pPr>
              <a:buNone/>
            </a:pPr>
            <a:r>
              <a:rPr lang="en-GB" i="1" dirty="0" smtClean="0"/>
              <a:t>				their Ringers, </a:t>
            </a:r>
          </a:p>
          <a:p>
            <a:pPr>
              <a:buNone/>
            </a:pPr>
            <a:r>
              <a:rPr lang="en-GB" i="1" dirty="0" smtClean="0"/>
              <a:t>				their Band!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Recruitment poster Padstow bellringers v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87028"/>
            <a:ext cx="4788024" cy="6770972"/>
          </a:xfrm>
        </p:spPr>
      </p:pic>
      <p:sp>
        <p:nvSpPr>
          <p:cNvPr id="7" name="Rectangle 6"/>
          <p:cNvSpPr/>
          <p:nvPr/>
        </p:nvSpPr>
        <p:spPr>
          <a:xfrm>
            <a:off x="395536" y="620688"/>
            <a:ext cx="3528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The home tower do the course advertising: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dirty="0" smtClean="0"/>
              <a:t>Posters</a:t>
            </a:r>
          </a:p>
          <a:p>
            <a:pPr algn="ctr"/>
            <a:r>
              <a:rPr lang="en-GB" sz="3600" dirty="0" smtClean="0"/>
              <a:t>Parish Magazine</a:t>
            </a:r>
          </a:p>
          <a:p>
            <a:pPr algn="ctr"/>
            <a:r>
              <a:rPr lang="en-GB" sz="3600" dirty="0" smtClean="0"/>
              <a:t>Local Press/ Radio</a:t>
            </a:r>
          </a:p>
          <a:p>
            <a:pPr algn="ctr"/>
            <a:r>
              <a:rPr lang="en-GB" sz="3600" dirty="0" smtClean="0"/>
              <a:t>Word of mouth</a:t>
            </a:r>
          </a:p>
          <a:p>
            <a:pPr algn="ctr"/>
            <a:r>
              <a:rPr lang="en-GB" sz="3600" dirty="0" err="1" smtClean="0"/>
              <a:t>Poss</a:t>
            </a:r>
            <a:r>
              <a:rPr lang="en-GB" sz="3600" dirty="0" smtClean="0"/>
              <a:t> open day?</a:t>
            </a:r>
            <a:endParaRPr lang="en-GB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Olympic Poster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4596960" cy="6325327"/>
          </a:xfrm>
        </p:spPr>
      </p:pic>
      <p:sp>
        <p:nvSpPr>
          <p:cNvPr id="5" name="TextBox 4"/>
          <p:cNvSpPr txBox="1"/>
          <p:nvPr/>
        </p:nvSpPr>
        <p:spPr>
          <a:xfrm>
            <a:off x="5724128" y="548680"/>
            <a:ext cx="3240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Try to involve  &amp; inform community</a:t>
            </a:r>
            <a:r>
              <a:rPr lang="en-GB" sz="3600" dirty="0" smtClean="0"/>
              <a:t>:</a:t>
            </a:r>
          </a:p>
          <a:p>
            <a:endParaRPr lang="en-GB" sz="3600" dirty="0" smtClean="0"/>
          </a:p>
          <a:p>
            <a:r>
              <a:rPr lang="en-GB" sz="3600" dirty="0" smtClean="0"/>
              <a:t>Incumbent</a:t>
            </a:r>
          </a:p>
          <a:p>
            <a:r>
              <a:rPr lang="en-GB" sz="3600" dirty="0" smtClean="0"/>
              <a:t>Local Pub</a:t>
            </a:r>
          </a:p>
          <a:p>
            <a:r>
              <a:rPr lang="en-GB" sz="3600" dirty="0" smtClean="0"/>
              <a:t>Shops</a:t>
            </a:r>
          </a:p>
          <a:p>
            <a:r>
              <a:rPr lang="en-GB" sz="3600" dirty="0" smtClean="0"/>
              <a:t>Organisations</a:t>
            </a:r>
          </a:p>
          <a:p>
            <a:r>
              <a:rPr lang="en-GB" sz="3600" dirty="0" smtClean="0"/>
              <a:t>Create interest!</a:t>
            </a:r>
          </a:p>
          <a:p>
            <a:endParaRPr lang="en-GB" sz="3600" dirty="0" smtClean="0"/>
          </a:p>
          <a:p>
            <a:r>
              <a:rPr lang="en-GB" sz="3200" b="1" i="1" dirty="0" smtClean="0"/>
              <a:t>Promote Ringing</a:t>
            </a:r>
            <a:endParaRPr lang="en-GB" sz="32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toon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8244407" cy="6148886"/>
          </a:xfrm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72008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GB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</a:t>
            </a:r>
            <a:r>
              <a:rPr lang="en-GB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lighthearted</a:t>
            </a:r>
            <a:r>
              <a:rPr lang="en-GB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ringing is fun!</a:t>
            </a:r>
            <a:endParaRPr lang="en-GB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GB" dirty="0" smtClean="0"/>
              <a:t>Level 1 Module</a:t>
            </a:r>
            <a:br>
              <a:rPr lang="en-GB" dirty="0" smtClean="0"/>
            </a:br>
            <a:r>
              <a:rPr lang="en-GB" dirty="0" smtClean="0"/>
              <a:t>(The way I organise the course)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248472"/>
          </a:xfrm>
        </p:spPr>
        <p:txBody>
          <a:bodyPr/>
          <a:lstStyle/>
          <a:p>
            <a:r>
              <a:rPr lang="en-GB" dirty="0" smtClean="0"/>
              <a:t>Induction session. </a:t>
            </a:r>
          </a:p>
          <a:p>
            <a:r>
              <a:rPr lang="en-GB" dirty="0" smtClean="0"/>
              <a:t>Tied bell  - 1 to 1 </a:t>
            </a:r>
            <a:r>
              <a:rPr lang="en-GB" i="1" dirty="0" smtClean="0"/>
              <a:t>aim</a:t>
            </a:r>
            <a:r>
              <a:rPr lang="en-GB" dirty="0" smtClean="0"/>
              <a:t> for at least 30 min rope time per session.  I start with 3 sessions a week.</a:t>
            </a:r>
          </a:p>
          <a:p>
            <a:r>
              <a:rPr lang="en-GB" dirty="0" smtClean="0"/>
              <a:t>Follow ‘Learning the ropes Level 1’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level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Introduce leading exercises</a:t>
            </a:r>
          </a:p>
          <a:p>
            <a:r>
              <a:rPr lang="en-GB" dirty="0" smtClean="0"/>
              <a:t>Prepare for change ringing</a:t>
            </a:r>
          </a:p>
          <a:p>
            <a:r>
              <a:rPr lang="en-GB" dirty="0" smtClean="0"/>
              <a:t>Consider using Mexican Wave</a:t>
            </a:r>
          </a:p>
          <a:p>
            <a:r>
              <a:rPr lang="en-GB" dirty="0" smtClean="0"/>
              <a:t>Experience other towers</a:t>
            </a:r>
          </a:p>
          <a:p>
            <a:r>
              <a:rPr lang="en-GB" dirty="0" smtClean="0"/>
              <a:t>Group cohesion and dynamics</a:t>
            </a:r>
          </a:p>
          <a:p>
            <a:r>
              <a:rPr lang="en-GB" dirty="0" smtClean="0"/>
              <a:t>The new tower band – </a:t>
            </a:r>
            <a:r>
              <a:rPr lang="en-GB" b="1" i="1" dirty="0" smtClean="0"/>
              <a:t>The Team</a:t>
            </a:r>
          </a:p>
          <a:p>
            <a:r>
              <a:rPr lang="en-GB" dirty="0" smtClean="0"/>
              <a:t>Hand over / exit strategy</a:t>
            </a:r>
          </a:p>
          <a:p>
            <a:r>
              <a:rPr lang="en-GB" dirty="0" smtClean="0"/>
              <a:t>Problems </a:t>
            </a:r>
            <a:r>
              <a:rPr lang="en-GB" i="1" dirty="0" smtClean="0"/>
              <a:t>Challenges!</a:t>
            </a:r>
            <a:r>
              <a:rPr lang="en-GB" dirty="0" smtClean="0"/>
              <a:t> - lessons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Olympic 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6624736" cy="533492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Team Padstow</a:t>
            </a:r>
            <a:endParaRPr lang="en-GB" dirty="0"/>
          </a:p>
        </p:txBody>
      </p:sp>
      <p:pic>
        <p:nvPicPr>
          <p:cNvPr id="4098" name="Picture 2" descr="C:\Users\Brian\Documents\St Merryn\ITTS\Team Padstow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080887" cy="5305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 descr="C:\Users\Brian\Documents\St Merryn\ITTS\Padstow photo 1-5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317470" cy="5688632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Ringing in Cornwall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sz="3600" dirty="0" smtClean="0"/>
              <a:t>Some towers in Cornwall thrive. 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Regrettably some don’t!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Cornwall has an active and dedicated ringing community!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8064" y="3789040"/>
            <a:ext cx="3995936" cy="30689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C:\Users\Brian\Documents\St Merryn\Bells\IMG_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33476"/>
            <a:ext cx="5292080" cy="35245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214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4365104"/>
            <a:ext cx="3204864" cy="19442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Hosting </a:t>
            </a:r>
            <a:br>
              <a:rPr lang="en-GB" dirty="0" smtClean="0"/>
            </a:br>
            <a:r>
              <a:rPr lang="en-GB" dirty="0" smtClean="0"/>
              <a:t>Ringing Events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Ring &amp; Picnic St </a:t>
            </a:r>
            <a:r>
              <a:rPr lang="en-GB" dirty="0" err="1" smtClean="0"/>
              <a:t>Erme</a:t>
            </a:r>
            <a:endParaRPr lang="en-GB" dirty="0"/>
          </a:p>
        </p:txBody>
      </p:sp>
      <p:pic>
        <p:nvPicPr>
          <p:cNvPr id="2051" name="Picture 3" descr="C:\Users\Brian\Documents\St Merryn\Bells\St. Erme BBQ 2013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41080" cy="38557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5877272"/>
            <a:ext cx="884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/>
              <a:t>Ringing is fun! </a:t>
            </a:r>
            <a:r>
              <a:rPr lang="en-GB" sz="2800" b="1" dirty="0" smtClean="0"/>
              <a:t>Socialise with the wider ringing community</a:t>
            </a:r>
            <a:endParaRPr lang="en-GB" sz="28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Brian\Documents\St Merryn\ITTS\St Issey 15-12-201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452320" cy="5562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1520" y="188640"/>
            <a:ext cx="29523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3312368"/>
          </a:xfrm>
        </p:spPr>
        <p:txBody>
          <a:bodyPr>
            <a:normAutofit/>
          </a:bodyPr>
          <a:lstStyle/>
          <a:p>
            <a:r>
              <a:rPr lang="en-GB" sz="4800" b="1" i="1" dirty="0" smtClean="0">
                <a:solidFill>
                  <a:srgbClr val="FF0000"/>
                </a:solidFill>
              </a:rPr>
              <a:t>Discussion </a:t>
            </a:r>
            <a:br>
              <a:rPr lang="en-GB" sz="4800" b="1" i="1" dirty="0" smtClean="0">
                <a:solidFill>
                  <a:srgbClr val="FF0000"/>
                </a:solidFill>
              </a:rPr>
            </a:br>
            <a:r>
              <a:rPr lang="en-GB" sz="4800" b="1" i="1" dirty="0" smtClean="0">
                <a:solidFill>
                  <a:srgbClr val="FF0000"/>
                </a:solidFill>
              </a:rPr>
              <a:t>&amp;</a:t>
            </a:r>
            <a:br>
              <a:rPr lang="en-GB" sz="4800" b="1" i="1" dirty="0" smtClean="0">
                <a:solidFill>
                  <a:srgbClr val="FF0000"/>
                </a:solidFill>
              </a:rPr>
            </a:br>
            <a:r>
              <a:rPr lang="en-GB" sz="4800" b="1" i="1" dirty="0" smtClean="0">
                <a:solidFill>
                  <a:srgbClr val="FF0000"/>
                </a:solidFill>
              </a:rPr>
              <a:t>Question time!</a:t>
            </a:r>
            <a:endParaRPr lang="en-GB" sz="4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opy of BELL ARTlogo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6642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776" y="1700808"/>
            <a:ext cx="4467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</a:rPr>
              <a:t>Revitalising a Band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573325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Brian Wood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BA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Hons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)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552728" cy="4525963"/>
          </a:xfrm>
        </p:spPr>
        <p:txBody>
          <a:bodyPr/>
          <a:lstStyle/>
          <a:p>
            <a:r>
              <a:rPr lang="en-GB" dirty="0" smtClean="0"/>
              <a:t>Get towers ringing again.</a:t>
            </a:r>
          </a:p>
          <a:p>
            <a:r>
              <a:rPr lang="en-GB" dirty="0" smtClean="0"/>
              <a:t>Identify the problem.</a:t>
            </a:r>
          </a:p>
          <a:p>
            <a:r>
              <a:rPr lang="en-GB" dirty="0" smtClean="0"/>
              <a:t>Teach in the home tower (&amp; </a:t>
            </a:r>
            <a:r>
              <a:rPr lang="en-GB" i="1" dirty="0" smtClean="0"/>
              <a:t>why</a:t>
            </a:r>
            <a:r>
              <a:rPr lang="en-GB" dirty="0" smtClean="0"/>
              <a:t>?)</a:t>
            </a:r>
          </a:p>
          <a:p>
            <a:r>
              <a:rPr lang="en-GB" dirty="0" smtClean="0"/>
              <a:t>Motivate existing ringers.</a:t>
            </a:r>
          </a:p>
          <a:p>
            <a:r>
              <a:rPr lang="en-GB" dirty="0" smtClean="0"/>
              <a:t>Build a new band.</a:t>
            </a:r>
          </a:p>
          <a:p>
            <a:r>
              <a:rPr lang="en-GB" dirty="0" smtClean="0"/>
              <a:t>Level 1 model.</a:t>
            </a:r>
          </a:p>
          <a:p>
            <a:r>
              <a:rPr lang="en-GB" dirty="0" smtClean="0"/>
              <a:t>Re-energise &amp; move on!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Towers Ringing Again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435280" cy="3556992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The bells are silent: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dirty="0" smtClean="0"/>
              <a:t>Reduced practices or none at all.</a:t>
            </a:r>
          </a:p>
          <a:p>
            <a:pPr>
              <a:buNone/>
            </a:pPr>
            <a:r>
              <a:rPr lang="en-GB" dirty="0" smtClean="0"/>
              <a:t>Reduced Sunday ringing or none at all.</a:t>
            </a:r>
          </a:p>
          <a:p>
            <a:pPr>
              <a:buNone/>
            </a:pPr>
            <a:r>
              <a:rPr lang="en-GB" dirty="0" smtClean="0"/>
              <a:t>Struggle for special services need external ringers.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Brian\Documents\St Merryn\ITTS\Conf 2014\cart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4806280" cy="6328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Not enough learners?</a:t>
            </a:r>
          </a:p>
          <a:p>
            <a:r>
              <a:rPr lang="en-GB" dirty="0" smtClean="0"/>
              <a:t>Not enough time to teach learners?</a:t>
            </a:r>
          </a:p>
          <a:p>
            <a:r>
              <a:rPr lang="en-GB" dirty="0" smtClean="0"/>
              <a:t>Teaching on normal practise nights?</a:t>
            </a:r>
          </a:p>
          <a:p>
            <a:r>
              <a:rPr lang="en-GB" dirty="0" smtClean="0"/>
              <a:t>Low morale/motivation in tower?</a:t>
            </a:r>
          </a:p>
          <a:p>
            <a:r>
              <a:rPr lang="en-GB" dirty="0" smtClean="0"/>
              <a:t>Can’t do attitude?</a:t>
            </a:r>
          </a:p>
          <a:p>
            <a:r>
              <a:rPr lang="en-GB" dirty="0" smtClean="0"/>
              <a:t>5 min ring sit down for 10?</a:t>
            </a:r>
          </a:p>
          <a:p>
            <a:r>
              <a:rPr lang="en-GB" dirty="0" smtClean="0"/>
              <a:t>No band development?</a:t>
            </a:r>
          </a:p>
          <a:p>
            <a:r>
              <a:rPr lang="en-GB" dirty="0" smtClean="0"/>
              <a:t>Fixed ways, in a rut?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i="1" dirty="0" smtClean="0"/>
              <a:t>If you always do</a:t>
            </a:r>
          </a:p>
          <a:p>
            <a:pPr algn="ctr">
              <a:buNone/>
            </a:pPr>
            <a:r>
              <a:rPr lang="en-GB" b="1" i="1" dirty="0" smtClean="0"/>
              <a:t> what you always did</a:t>
            </a:r>
          </a:p>
          <a:p>
            <a:pPr algn="ctr">
              <a:buNone/>
            </a:pPr>
            <a:r>
              <a:rPr lang="en-GB" b="1" i="1" dirty="0" smtClean="0"/>
              <a:t> you’ll always get</a:t>
            </a:r>
          </a:p>
          <a:p>
            <a:pPr algn="ctr">
              <a:buNone/>
            </a:pPr>
            <a:r>
              <a:rPr lang="en-GB" b="1" i="1" dirty="0" smtClean="0"/>
              <a:t> what you always got!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The tower/ band may need external </a:t>
            </a:r>
          </a:p>
          <a:p>
            <a:pPr algn="ctr">
              <a:buNone/>
            </a:pPr>
            <a:r>
              <a:rPr lang="en-GB" dirty="0" smtClean="0"/>
              <a:t>support and stimulation!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 in the home tower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practical to access Diocesan resources.</a:t>
            </a:r>
          </a:p>
          <a:p>
            <a:r>
              <a:rPr lang="en-GB" dirty="0" smtClean="0"/>
              <a:t>Need to involve existing ringers.</a:t>
            </a:r>
          </a:p>
          <a:p>
            <a:r>
              <a:rPr lang="en-GB" dirty="0" smtClean="0"/>
              <a:t>It’s more than teaching new ringers.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i="1" dirty="0" smtClean="0"/>
              <a:t>It’s about revitalising the band!</a:t>
            </a:r>
            <a:endParaRPr lang="en-GB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existing ringers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924944"/>
            <a:ext cx="6635080" cy="3240360"/>
          </a:xfrm>
        </p:spPr>
        <p:txBody>
          <a:bodyPr/>
          <a:lstStyle/>
          <a:p>
            <a:r>
              <a:rPr lang="en-GB" dirty="0" smtClean="0"/>
              <a:t>Positive - Receptive &amp; supportive</a:t>
            </a:r>
          </a:p>
          <a:p>
            <a:r>
              <a:rPr lang="en-GB" dirty="0" smtClean="0"/>
              <a:t>Positive - Although passive</a:t>
            </a:r>
          </a:p>
          <a:p>
            <a:r>
              <a:rPr lang="en-GB" dirty="0" smtClean="0"/>
              <a:t>Negative - Don’t get involved</a:t>
            </a:r>
          </a:p>
          <a:p>
            <a:r>
              <a:rPr lang="en-GB" dirty="0" smtClean="0"/>
              <a:t>Negative - Try to undermine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 existing ringers can be:</a:t>
            </a:r>
            <a:endParaRPr lang="en-GB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476</Words>
  <Application>Microsoft Office PowerPoint</Application>
  <PresentationFormat>On-screen Show (4:3)</PresentationFormat>
  <Paragraphs>128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Revitalising a Band</vt:lpstr>
      <vt:lpstr>Ringing in Cornwall</vt:lpstr>
      <vt:lpstr>The Mission</vt:lpstr>
      <vt:lpstr>Get Towers Ringing Again</vt:lpstr>
      <vt:lpstr>Slide 5</vt:lpstr>
      <vt:lpstr>Identify the problem</vt:lpstr>
      <vt:lpstr>Problems continued</vt:lpstr>
      <vt:lpstr>Teaching in the home tower</vt:lpstr>
      <vt:lpstr>Motivating existing ringers</vt:lpstr>
      <vt:lpstr>Support</vt:lpstr>
      <vt:lpstr>Creating ownership</vt:lpstr>
      <vt:lpstr>Slide 12</vt:lpstr>
      <vt:lpstr>Slide 13</vt:lpstr>
      <vt:lpstr>Slide 14</vt:lpstr>
      <vt:lpstr>Level 1 Module (The way I organise the course)</vt:lpstr>
      <vt:lpstr>Beyond level 1</vt:lpstr>
      <vt:lpstr>Slide 17</vt:lpstr>
      <vt:lpstr>Team Padstow</vt:lpstr>
      <vt:lpstr>Slide 19</vt:lpstr>
      <vt:lpstr>Hosting  Ringing Events</vt:lpstr>
      <vt:lpstr>Ring &amp; Picnic St Erme</vt:lpstr>
      <vt:lpstr>Slide 22</vt:lpstr>
      <vt:lpstr>Discussion  &amp; Question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Windows User</dc:creator>
  <cp:lastModifiedBy>Lesley</cp:lastModifiedBy>
  <cp:revision>60</cp:revision>
  <dcterms:created xsi:type="dcterms:W3CDTF">2013-09-13T14:13:18Z</dcterms:created>
  <dcterms:modified xsi:type="dcterms:W3CDTF">2016-04-26T17:01:19Z</dcterms:modified>
</cp:coreProperties>
</file>